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2" r:id="rId11"/>
    <p:sldId id="323" r:id="rId12"/>
    <p:sldId id="324" r:id="rId13"/>
    <p:sldId id="353" r:id="rId14"/>
    <p:sldId id="352" r:id="rId15"/>
    <p:sldId id="313" r:id="rId16"/>
    <p:sldId id="325" r:id="rId17"/>
    <p:sldId id="328" r:id="rId18"/>
    <p:sldId id="326" r:id="rId19"/>
    <p:sldId id="327" r:id="rId20"/>
    <p:sldId id="331" r:id="rId21"/>
    <p:sldId id="332" r:id="rId22"/>
    <p:sldId id="333" r:id="rId23"/>
    <p:sldId id="347" r:id="rId24"/>
    <p:sldId id="329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4" r:id="rId33"/>
    <p:sldId id="343" r:id="rId34"/>
    <p:sldId id="354" r:id="rId35"/>
    <p:sldId id="345" r:id="rId36"/>
    <p:sldId id="346" r:id="rId37"/>
    <p:sldId id="336" r:id="rId38"/>
    <p:sldId id="349" r:id="rId39"/>
    <p:sldId id="350" r:id="rId40"/>
    <p:sldId id="351" r:id="rId41"/>
    <p:sldId id="348" r:id="rId42"/>
    <p:sldId id="257" r:id="rId43"/>
  </p:sldIdLst>
  <p:sldSz cx="9144000" cy="6858000" type="screen4x3"/>
  <p:notesSz cx="6858000" cy="9144000"/>
  <p:embeddedFontLst>
    <p:embeddedFont>
      <p:font typeface="PF Isotext Pro" panose="02000500000000020004" pitchFamily="2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90" d="100"/>
          <a:sy n="90" d="100"/>
        </p:scale>
        <p:origin x="-588" y="360"/>
      </p:cViewPr>
      <p:guideLst>
        <p:guide orient="horz" pos="1008"/>
        <p:guide orient="horz" pos="4031"/>
        <p:guide orient="horz" pos="61"/>
        <p:guide pos="106"/>
        <p:guide pos="5677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210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3BED-76C7-4F16-8872-9C384C0B6986}" type="datetimeFigureOut">
              <a:rPr lang="ru-RU" smtClean="0"/>
              <a:t>14.05.2014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4ADA3-08D7-45BA-8E0A-3E1762224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1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624960"/>
            <a:ext cx="9144000" cy="360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275" y="2237729"/>
            <a:ext cx="4403725" cy="237446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PF Isotext Pro" pitchFamily="2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196694" y="312946"/>
            <a:ext cx="2485748" cy="1029794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4891088" y="2217738"/>
            <a:ext cx="4121150" cy="2414587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224960"/>
            <a:ext cx="6400800" cy="70605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9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96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 userDrawn="1"/>
        </p:nvCxnSpPr>
        <p:spPr>
          <a:xfrm>
            <a:off x="159556" y="122436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329126" y="75446"/>
            <a:ext cx="2485748" cy="102979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63586" y="2222664"/>
            <a:ext cx="8815969" cy="629086"/>
          </a:xfrm>
        </p:spPr>
        <p:txBody>
          <a:bodyPr>
            <a:noAutofit/>
          </a:bodyPr>
          <a:lstStyle>
            <a:lvl1pPr algn="ctr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626519" y="3916363"/>
            <a:ext cx="3890962" cy="19669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62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§"/>
              <a:defRPr/>
            </a:lvl1pPr>
            <a:lvl2pPr marL="742950" indent="-28575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8C0838-8448-4132-90D2-6C9485130CA1}" type="datetime1">
              <a:rPr lang="ru-RU" smtClean="0"/>
              <a:t>14.05.2014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06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4567512" y="0"/>
            <a:ext cx="457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68275" y="1600199"/>
            <a:ext cx="4179888" cy="4788000"/>
          </a:xfrm>
        </p:spPr>
        <p:txBody>
          <a:bodyPr anchor="ctr">
            <a:normAutofit/>
          </a:bodyPr>
          <a:lstStyle>
            <a:lvl1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3200" b="1"/>
            </a:lvl1pPr>
            <a:lvl2pPr marL="9144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2pPr>
            <a:lvl3pPr marL="13716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3pPr>
            <a:lvl4pPr marL="18288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4pPr>
            <a:lvl5pPr marL="22860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/>
          </p:nvPr>
        </p:nvSpPr>
        <p:spPr>
          <a:xfrm>
            <a:off x="4666891" y="1600199"/>
            <a:ext cx="4345347" cy="478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1206000" y="381664"/>
            <a:ext cx="2160000" cy="8948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5773512" y="217851"/>
            <a:ext cx="2160000" cy="12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9"/>
          <p:cNvSpPr>
            <a:spLocks noGrp="1"/>
          </p:cNvSpPr>
          <p:nvPr>
            <p:ph sz="quarter" idx="12"/>
          </p:nvPr>
        </p:nvSpPr>
        <p:spPr>
          <a:xfrm>
            <a:off x="396875" y="2320506"/>
            <a:ext cx="8604000" cy="407870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168275" y="1600200"/>
            <a:ext cx="8843963" cy="576000"/>
          </a:xfrm>
        </p:spPr>
        <p:txBody>
          <a:bodyPr tIns="0" anchor="ctr"/>
          <a:lstStyle>
            <a:lvl1pPr marL="0" indent="0"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9334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 Вертик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8275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74078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1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Горизонт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2"/>
          <p:cNvSpPr>
            <a:spLocks noGrp="1"/>
          </p:cNvSpPr>
          <p:nvPr>
            <p:ph sz="half" idx="1"/>
          </p:nvPr>
        </p:nvSpPr>
        <p:spPr>
          <a:xfrm>
            <a:off x="168274" y="1600200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half" idx="11"/>
          </p:nvPr>
        </p:nvSpPr>
        <p:spPr>
          <a:xfrm>
            <a:off x="168274" y="4161215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159556" y="399670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0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Box 3"/>
          <p:cNvSpPr txBox="1"/>
          <p:nvPr userDrawn="1"/>
        </p:nvSpPr>
        <p:spPr>
          <a:xfrm>
            <a:off x="168275" y="1600200"/>
            <a:ext cx="8843963" cy="47990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168275" y="1600200"/>
            <a:ext cx="8820000" cy="479901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6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67500" y="1602490"/>
            <a:ext cx="4464000" cy="79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9500" y="1674490"/>
            <a:ext cx="4320000" cy="64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258077" y="1643330"/>
            <a:ext cx="4309161" cy="65129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2"/>
          </p:nvPr>
        </p:nvSpPr>
        <p:spPr>
          <a:xfrm>
            <a:off x="396875" y="2501659"/>
            <a:ext cx="8604000" cy="3897554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14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43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r="51468"/>
          <a:stretch/>
        </p:blipFill>
        <p:spPr>
          <a:xfrm>
            <a:off x="8329732" y="6462508"/>
            <a:ext cx="779764" cy="39549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10917"/>
            <a:ext cx="9144000" cy="108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275" y="1600200"/>
            <a:ext cx="8820000" cy="479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893346" y="6517309"/>
            <a:ext cx="2084388" cy="273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7567659" y="119492"/>
            <a:ext cx="1524585" cy="8628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586" y="92367"/>
            <a:ext cx="7455829" cy="91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48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82" r:id="rId4"/>
    <p:sldLayoutId id="2147483652" r:id="rId5"/>
    <p:sldLayoutId id="2147483667" r:id="rId6"/>
    <p:sldLayoutId id="2147483679" r:id="rId7"/>
    <p:sldLayoutId id="2147483681" r:id="rId8"/>
    <p:sldLayoutId id="2147483654" r:id="rId9"/>
    <p:sldLayoutId id="2147483683" r:id="rId10"/>
    <p:sldLayoutId id="214748366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0" dirty="0"/>
              <a:t>Лекция </a:t>
            </a:r>
            <a:r>
              <a:rPr lang="en-US" b="0" dirty="0" smtClean="0"/>
              <a:t>5</a:t>
            </a:r>
            <a:r>
              <a:rPr lang="ru-RU" b="0" dirty="0" smtClean="0"/>
              <a:t>.</a:t>
            </a:r>
            <a:r>
              <a:rPr lang="ru-RU" b="0" dirty="0"/>
              <a:t/>
            </a:r>
            <a:br>
              <a:rPr lang="ru-RU" b="0" dirty="0"/>
            </a:br>
            <a:r>
              <a:rPr lang="ru-RU" b="0" dirty="0" smtClean="0"/>
              <a:t>Хеш-таблицы.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Мацкевич С. Е.</a:t>
            </a:r>
            <a:endParaRPr lang="ru-RU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7475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96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</a:t>
            </a:r>
            <a:r>
              <a:rPr lang="ru-RU" dirty="0"/>
              <a:t>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600" u="sng" dirty="0" smtClean="0"/>
                  <a:t>Метод умножения (мультипликативная хеш-функция).</a:t>
                </a:r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𝑀</m:t>
                        </m:r>
                        <m:r>
                          <a:rPr lang="en-US" sz="26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  <m:r>
                              <a:rPr lang="en-US" sz="2600" b="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600" b="0" i="1" dirty="0" smtClean="0"/>
                  <a:t>,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где </a:t>
                </a:r>
                <a:r>
                  <a:rPr lang="en-US" sz="2600" b="0" dirty="0" smtClean="0"/>
                  <a:t>{} – </a:t>
                </a:r>
                <a:r>
                  <a:rPr lang="ru-RU" sz="2600" b="0" dirty="0" smtClean="0"/>
                  <a:t>дробная часть,</a:t>
                </a:r>
                <a:br>
                  <a:rPr lang="ru-RU" sz="2600" b="0" dirty="0" smtClean="0"/>
                </a:br>
                <a:r>
                  <a:rPr lang="ru-RU" sz="2600" b="0" dirty="0"/>
                  <a:t>где </a:t>
                </a:r>
                <a:r>
                  <a:rPr lang="en-US" sz="2600" b="0" dirty="0" smtClean="0"/>
                  <a:t>[] </a:t>
                </a:r>
                <a:r>
                  <a:rPr lang="en-US" sz="2600" b="0" dirty="0"/>
                  <a:t>– </a:t>
                </a:r>
                <a:r>
                  <a:rPr lang="ru-RU" sz="2600" b="0" dirty="0" smtClean="0"/>
                  <a:t>целая часть</a:t>
                </a:r>
                <a:r>
                  <a:rPr lang="ru-RU" sz="2600" b="0" dirty="0"/>
                  <a:t>,</a:t>
                </a:r>
                <a:br>
                  <a:rPr lang="ru-RU" sz="2600" b="0" dirty="0"/>
                </a:br>
                <a:r>
                  <a:rPr lang="en-US" sz="2600" b="0" dirty="0" smtClean="0"/>
                  <a:t>A – </a:t>
                </a:r>
                <a:r>
                  <a:rPr lang="ru-RU" sz="2600" b="0" dirty="0" smtClean="0"/>
                  <a:t>действительное число,</a:t>
                </a:r>
                <a:r>
                  <a:rPr lang="en-US" sz="2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0&lt;</m:t>
                    </m:r>
                    <m:r>
                      <a:rPr lang="en-US" sz="2600" b="0" i="1" smtClean="0">
                        <a:latin typeface="Cambria Math"/>
                      </a:rPr>
                      <m:t>𝐴</m:t>
                    </m:r>
                    <m:r>
                      <a:rPr lang="en-US" sz="2600" b="0" i="1" smtClean="0">
                        <a:latin typeface="Cambria Math"/>
                      </a:rPr>
                      <m:t>&lt;1</m:t>
                    </m:r>
                  </m:oMath>
                </a14:m>
                <a:r>
                  <a:rPr lang="ru-RU" sz="2600" b="0" dirty="0" smtClean="0"/>
                  <a:t>,</a:t>
                </a:r>
                <a:br>
                  <a:rPr lang="ru-RU" sz="2600" b="0" dirty="0" smtClean="0"/>
                </a:br>
                <a:r>
                  <a:rPr lang="en-US" sz="2600" b="0" dirty="0" smtClean="0"/>
                  <a:t>M </a:t>
                </a:r>
                <a:r>
                  <a:rPr lang="ru-RU" sz="2600" b="0" dirty="0" smtClean="0"/>
                  <a:t>определяет размер диапазона значений: </a:t>
                </a:r>
                <a:r>
                  <a:rPr lang="en-US" sz="2600" b="0" dirty="0" smtClean="0"/>
                  <a:t>[0, .. , M–1].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Кнут предложил в качестве </a:t>
                </a:r>
                <a:r>
                  <a:rPr lang="en-US" sz="2600" b="0" dirty="0" smtClean="0"/>
                  <a:t>A </a:t>
                </a:r>
                <a:r>
                  <a:rPr lang="ru-RU" sz="2600" b="0" dirty="0" smtClean="0"/>
                  <a:t>использовать число, обратное к золотому сечению: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𝐴</m:t>
                      </m:r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𝜙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5</m:t>
                                  </m:r>
                                </m:e>
                              </m:rad>
                              <m:r>
                                <a:rPr lang="en-US" sz="2600" b="0" i="1" smtClean="0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=0.6180339887…</m:t>
                      </m:r>
                    </m:oMath>
                  </m:oMathPara>
                </a14:m>
                <a:endParaRPr lang="ru-RU" sz="2600" b="0" dirty="0" smtClean="0"/>
              </a:p>
              <a:p>
                <a:pPr marL="0" indent="0">
                  <a:buNone/>
                </a:pPr>
                <a:r>
                  <a:rPr lang="ru-RU" sz="2600" b="0" dirty="0" smtClean="0"/>
                  <a:t>Такой выбор </a:t>
                </a:r>
                <a:r>
                  <a:rPr lang="en-US" sz="2600" b="0" dirty="0" smtClean="0"/>
                  <a:t>A </a:t>
                </a:r>
                <a:r>
                  <a:rPr lang="ru-RU" sz="2600" b="0" dirty="0" smtClean="0"/>
                  <a:t>дает хорошие результаты хеширования.</a:t>
                </a:r>
                <a:endParaRPr lang="ru-RU" sz="26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2033" r="-69" b="-17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4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</a:t>
            </a:r>
            <a:r>
              <a:rPr lang="ru-RU" dirty="0"/>
              <a:t>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600" u="sng" dirty="0" smtClean="0"/>
                  <a:t>Метод умножения (мультипликативная хеш-функция).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Хеш-функцию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𝑀</m:t>
                        </m:r>
                        <m:r>
                          <a:rPr lang="en-US" sz="26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  <m:r>
                              <a:rPr lang="en-US" sz="2600" b="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600" b="0" i="1" dirty="0" smtClean="0"/>
                  <a:t> </a:t>
                </a:r>
                <a:r>
                  <a:rPr lang="ru-RU" sz="2600" b="0" dirty="0" smtClean="0"/>
                  <a:t>вычисляют без использования операций с числами с плавающими точками.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Пусть </a:t>
                </a:r>
                <a:r>
                  <a:rPr lang="en-US" sz="2600" b="0" dirty="0" smtClean="0"/>
                  <a:t>M – </a:t>
                </a:r>
                <a:r>
                  <a:rPr lang="ru-RU" sz="2600" b="0" dirty="0" smtClean="0"/>
                  <a:t>степень двойки.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𝑀</m:t>
                    </m:r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latin typeface="Cambria Math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ru-RU" sz="2600" b="0" dirty="0" smtClean="0"/>
                  <a:t>,</a:t>
                </a:r>
                <a:r>
                  <a:rPr lang="en-US" sz="2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𝑝</m:t>
                    </m:r>
                    <m:r>
                      <a:rPr lang="en-US" sz="2600" b="0" i="1" smtClean="0">
                        <a:latin typeface="Cambria Math"/>
                        <a:ea typeface="Cambria Math"/>
                      </a:rPr>
                      <m:t>≤32</m:t>
                    </m:r>
                  </m:oMath>
                </a14:m>
                <a:r>
                  <a:rPr lang="en-US" sz="26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Вместо действительного числа </a:t>
                </a:r>
                <a:r>
                  <a:rPr lang="en-US" sz="2600" b="0" dirty="0" smtClean="0"/>
                  <a:t>A </a:t>
                </a:r>
                <a:r>
                  <a:rPr lang="ru-RU" sz="2600" b="0" dirty="0" smtClean="0"/>
                  <a:t>берут близкое к нему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𝐴</m:t>
                    </m:r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/>
                              </a:rPr>
                              <m:t>32</m:t>
                            </m:r>
                          </m:sup>
                        </m:sSup>
                      </m:den>
                    </m:f>
                    <m:r>
                      <a:rPr lang="ru-RU" sz="2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ru-RU" sz="2600" b="0" i="1" smtClean="0">
                            <a:latin typeface="Cambria Math"/>
                          </a:rPr>
                          <m:t>2654435769</m:t>
                        </m:r>
                      </m:num>
                      <m:den>
                        <m:sSup>
                          <m:sSup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/>
                              </a:rPr>
                              <m:t>32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b="0" dirty="0" smtClean="0"/>
                  <a:t>. </a:t>
                </a:r>
                <a:r>
                  <a:rPr lang="ru-RU" sz="2600" b="0" dirty="0" smtClean="0"/>
                  <a:t>То есть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𝑠</m:t>
                    </m:r>
                    <m:r>
                      <a:rPr lang="en-US" sz="2600" b="0" i="1" smtClean="0">
                        <a:latin typeface="Cambria Math"/>
                      </a:rPr>
                      <m:t>=2654435769.</m:t>
                    </m:r>
                  </m:oMath>
                </a14:m>
                <a:r>
                  <a:rPr lang="ru-RU" sz="2600" b="0" dirty="0" smtClean="0"/>
                  <a:t/>
                </a:r>
                <a:br>
                  <a:rPr lang="ru-RU" sz="2600" b="0" dirty="0" smtClean="0"/>
                </a:br>
                <a:r>
                  <a:rPr lang="ru-RU" sz="2600" b="0" dirty="0" smtClean="0"/>
                  <a:t>Тогда</a:t>
                </a:r>
                <a:r>
                  <a:rPr lang="en-US" sz="2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6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6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/>
                              </a:rPr>
                              <m:t>𝑝</m:t>
                            </m:r>
                          </m:sup>
                        </m:sSup>
                        <m:r>
                          <a:rPr lang="en-US" sz="2600" b="0" i="1">
                            <a:latin typeface="Cambria Math"/>
                            <a:ea typeface="Cambria Math"/>
                          </a:rPr>
                          <m:t>∙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600" b="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600" b="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  <m:r>
                              <a:rPr lang="en-US" sz="2600" b="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32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d>
                    <m:r>
                      <a:rPr lang="en-US" sz="26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p>
                        </m:sSup>
                        <m:r>
                          <a:rPr lang="en-US" sz="2600" b="0" i="1">
                            <a:latin typeface="Cambria Math"/>
                            <a:ea typeface="Cambria Math"/>
                          </a:rPr>
                          <m:t>∙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32</m:t>
                                    </m:r>
                                  </m:sup>
                                </m:sSup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/>
                                        <a:ea typeface="Cambria Math"/>
                                      </a:rPr>
                                      <m:t>32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d>
                    <m:r>
                      <a:rPr lang="en-US" sz="26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600" b="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b="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p>
                        </m:sSup>
                        <m:r>
                          <a:rPr lang="en-US" sz="2600" b="0" i="1">
                            <a:latin typeface="Cambria Math"/>
                            <a:ea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en-US" sz="2600" b="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32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600" b="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6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32</m:t>
                                </m:r>
                                <m:r>
                                  <a:rPr lang="ru-RU" sz="26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6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01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32−</m:t>
                                </m:r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en-US" sz="2600" b="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00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600" b="0" i="1">
                                    <a:latin typeface="Cambria Math"/>
                                    <a:ea typeface="Cambria Math"/>
                                  </a:rPr>
                                  <m:t>32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sz="2600" b="0" i="1" smtClean="0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6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  <a:ea typeface="Cambria Math"/>
                          </a:rPr>
                          <m:t>01</m:t>
                        </m:r>
                      </m:sub>
                    </m:sSub>
                    <m:r>
                      <a:rPr lang="en-US" sz="2600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ru-RU" sz="2600" b="0" i="0" smtClean="0">
                        <a:latin typeface="Cambria Math"/>
                        <a:ea typeface="Cambria Math"/>
                      </a:rPr>
                      <m:t>Старшие </m:t>
                    </m:r>
                    <m:r>
                      <a:rPr lang="en-US" sz="2600" b="0" i="1" smtClean="0">
                        <a:latin typeface="Cambria Math"/>
                        <a:ea typeface="Cambria Math"/>
                      </a:rPr>
                      <m:t>𝑝</m:t>
                    </m:r>
                    <m:r>
                      <a:rPr lang="en-US" sz="2600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ru-RU" sz="2600" b="0" i="0" smtClean="0">
                        <a:latin typeface="Cambria Math"/>
                        <a:ea typeface="Cambria Math"/>
                      </a:rPr>
                      <m:t>бит</m:t>
                    </m:r>
                    <m:r>
                      <a:rPr lang="en-US" sz="2600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b="0" i="0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b="0" dirty="0" smtClean="0">
                    <a:ea typeface="Cambria Math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sz="2600" b="0" dirty="0">
                    <a:ea typeface="Cambria Math"/>
                  </a:rPr>
                  <a:t>И</a:t>
                </a:r>
                <a:r>
                  <a:rPr lang="ru-RU" sz="2600" b="0" dirty="0" smtClean="0">
                    <a:ea typeface="Cambria Math"/>
                  </a:rPr>
                  <a:t>того,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/>
                        <a:ea typeface="Cambria Math"/>
                      </a:rPr>
                      <m:t>𝒉</m:t>
                    </m:r>
                    <m:d>
                      <m:dPr>
                        <m:ctrlPr>
                          <a:rPr lang="en-US" sz="26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/>
                            <a:ea typeface="Cambria Math"/>
                          </a:rPr>
                          <m:t>𝒌</m:t>
                        </m:r>
                      </m:e>
                    </m:d>
                    <m:r>
                      <a:rPr lang="en-US" sz="2600" b="1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sz="26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/>
                            <a:ea typeface="Cambria Math"/>
                          </a:rPr>
                          <m:t>𝒌</m:t>
                        </m:r>
                        <m:r>
                          <a:rPr lang="en-US" sz="2600" b="1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2600" b="1" i="1" smtClean="0">
                            <a:latin typeface="Cambria Math"/>
                            <a:ea typeface="Cambria Math"/>
                          </a:rPr>
                          <m:t>𝒔</m:t>
                        </m:r>
                        <m:r>
                          <a:rPr lang="en-US" sz="2600" b="1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600" b="1" i="0" smtClean="0">
                            <a:latin typeface="Cambria Math"/>
                            <a:ea typeface="Cambria Math"/>
                          </a:rPr>
                          <m:t>𝐦𝐨𝐝</m:t>
                        </m:r>
                        <m:r>
                          <a:rPr lang="en-US" sz="2600" b="1" i="1" smtClean="0">
                            <a:latin typeface="Cambria Math"/>
                            <a:ea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sz="260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600" b="1" i="1" smtClean="0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600" b="1" i="1" smtClean="0">
                                <a:latin typeface="Cambria Math"/>
                                <a:ea typeface="Cambria Math"/>
                              </a:rPr>
                              <m:t>𝟑𝟐</m:t>
                            </m:r>
                          </m:sup>
                        </m:sSup>
                      </m:e>
                    </m:d>
                    <m:r>
                      <a:rPr lang="en-US" sz="2600" b="1" i="1" smtClean="0">
                        <a:latin typeface="Cambria Math"/>
                        <a:ea typeface="Cambria Math"/>
                      </a:rPr>
                      <m:t>≫</m:t>
                    </m:r>
                    <m:d>
                      <m:dPr>
                        <m:ctrlPr>
                          <a:rPr lang="en-US" sz="26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/>
                            <a:ea typeface="Cambria Math"/>
                          </a:rPr>
                          <m:t>𝟑𝟐</m:t>
                        </m:r>
                        <m:r>
                          <a:rPr lang="en-US" sz="2600" b="1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600" b="1" i="1" smtClean="0"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600" b="0" i="1" dirty="0" smtClean="0"/>
                  <a:t>.</a:t>
                </a:r>
                <a:endParaRPr lang="ru-RU" sz="2600" b="0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9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Хеш-функции строки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b="0" dirty="0" smtClean="0"/>
                  <a:t>Пусть строка </a:t>
                </a:r>
                <a:r>
                  <a:rPr lang="en-US" sz="2400" b="0" dirty="0" smtClean="0"/>
                  <a:t>s </a:t>
                </a:r>
                <a:r>
                  <a:rPr lang="ru-RU" sz="2400" b="0" dirty="0" smtClean="0"/>
                  <a:t>содержит символы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400" b="0" u="sng" dirty="0" smtClean="0"/>
                  <a:t>Вариант 1.</a:t>
                </a:r>
                <a:r>
                  <a:rPr lang="ru-RU" sz="24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/>
                          </a:rPr>
                          <m:t>+…+</m:t>
                        </m:r>
                        <m:sSub>
                          <m:sSub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mod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b="0" dirty="0" smtClean="0"/>
                  <a:t>.</a:t>
                </a:r>
                <a:endParaRPr lang="ru-RU" sz="2400" b="0" dirty="0" smtClean="0"/>
              </a:p>
              <a:p>
                <a:pPr marL="0" indent="0">
                  <a:buNone/>
                </a:pPr>
                <a:r>
                  <a:rPr lang="ru-RU" sz="2400" b="0" u="sng" dirty="0" smtClean="0"/>
                  <a:t>Вариант 2.</a:t>
                </a:r>
                <a:r>
                  <a:rPr lang="ru-RU" sz="24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  <m:r>
                          <a:rPr lang="en-US" sz="2400" b="0" i="1">
                            <a:latin typeface="Cambria Math"/>
                          </a:rPr>
                          <m:t>+…+</m:t>
                        </m:r>
                        <m:sSub>
                          <m:sSub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400" b="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2400" b="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mod</m:t>
                    </m:r>
                    <m:r>
                      <a:rPr lang="en-US" sz="2400" b="0" i="1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b="0" dirty="0"/>
                  <a:t>.</a:t>
                </a:r>
                <a:endParaRPr lang="en-US" sz="2400" b="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Число </a:t>
                </a:r>
                <a:r>
                  <a:rPr lang="en-US" sz="2400" b="0" dirty="0"/>
                  <a:t>M </a:t>
                </a:r>
                <a:r>
                  <a:rPr lang="ru-RU" sz="2400" b="0" dirty="0"/>
                  <a:t>определяет размер диапазона значений: </a:t>
                </a:r>
                <a:r>
                  <a:rPr lang="en-US" sz="2400" b="0" dirty="0"/>
                  <a:t>[0, .. , M–1</a:t>
                </a:r>
                <a:r>
                  <a:rPr lang="en-US" sz="2400" b="0" dirty="0" smtClean="0"/>
                  <a:t>]. </a:t>
                </a:r>
                <a:r>
                  <a:rPr lang="ru-RU" sz="2400" b="0" dirty="0" smtClean="0"/>
                  <a:t>Часто в качестве </a:t>
                </a:r>
                <a:r>
                  <a:rPr lang="en-US" sz="2400" b="0" dirty="0" smtClean="0"/>
                  <a:t>M </a:t>
                </a:r>
                <a:r>
                  <a:rPr lang="ru-RU" sz="2400" b="0" dirty="0" smtClean="0"/>
                  <a:t>берут степень двойки.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Важно правильно выбрать константу </a:t>
                </a:r>
                <a:r>
                  <a:rPr lang="en-US" sz="2400" b="0" i="1" dirty="0" smtClean="0"/>
                  <a:t>a</a:t>
                </a:r>
                <a:r>
                  <a:rPr lang="en-US" sz="2400" b="0" dirty="0" smtClean="0"/>
                  <a:t>.</a:t>
                </a:r>
                <a:r>
                  <a:rPr lang="ru-RU" sz="2400" b="0" dirty="0"/>
                  <a:t> </a:t>
                </a:r>
                <a:r>
                  <a:rPr lang="ru-RU" sz="2400" b="0" dirty="0" smtClean="0"/>
                  <a:t>Необходимо, чтобы все значения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  <a:ea typeface="Cambria Math"/>
                      </a:rPr>
                      <m:t>mod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𝑀</m:t>
                    </m:r>
                  </m:oMath>
                </a14:m>
                <a:r>
                  <a:rPr lang="ru-RU" sz="2400" b="0" dirty="0" smtClean="0"/>
                  <a:t>,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были различны</a:t>
                </a:r>
                <a:r>
                  <a:rPr lang="en-US" sz="2400" b="0" dirty="0" smtClean="0"/>
                  <a:t>.</a:t>
                </a:r>
                <a:r>
                  <a:rPr lang="ru-RU" sz="2400" b="0" dirty="0" smtClean="0"/>
                  <a:t> Для этого достаточно, чтобы </a:t>
                </a:r>
                <a:r>
                  <a:rPr lang="en-US" sz="2400" b="0" i="1" dirty="0" smtClean="0"/>
                  <a:t>a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и </a:t>
                </a:r>
                <a:r>
                  <a:rPr lang="en-US" sz="2400" b="0" i="1" dirty="0" smtClean="0"/>
                  <a:t>M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были взаимно простыми.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Докажем это.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017" r="-17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4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Хеш-функции строки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400" u="sng" dirty="0" smtClean="0"/>
                  <a:t>Теорема.</a:t>
                </a:r>
                <a:r>
                  <a:rPr lang="ru-RU" sz="2400" b="0" dirty="0" smtClean="0"/>
                  <a:t> </a:t>
                </a:r>
                <a:r>
                  <a:rPr lang="en-US" sz="2400" b="0" dirty="0" smtClean="0"/>
                  <a:t>1) </a:t>
                </a:r>
                <a:r>
                  <a:rPr lang="ru-RU" sz="2400" b="0" dirty="0" smtClean="0"/>
                  <a:t>Если </a:t>
                </a:r>
                <a:r>
                  <a:rPr lang="en-US" sz="2400" b="0" i="1" dirty="0"/>
                  <a:t>a</a:t>
                </a:r>
                <a:r>
                  <a:rPr lang="en-US" sz="2400" b="0" dirty="0"/>
                  <a:t> </a:t>
                </a:r>
                <a:r>
                  <a:rPr lang="ru-RU" sz="2400" b="0" dirty="0"/>
                  <a:t>и </a:t>
                </a:r>
                <a:r>
                  <a:rPr lang="en-US" sz="2400" b="0" i="1" dirty="0"/>
                  <a:t>M</a:t>
                </a:r>
                <a:r>
                  <a:rPr lang="en-US" sz="2400" b="0" dirty="0"/>
                  <a:t> </a:t>
                </a:r>
                <a:r>
                  <a:rPr lang="ru-RU" sz="2400" b="0" dirty="0" smtClean="0"/>
                  <a:t>не являются взаимно простыми, то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𝑠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>
                            <a:latin typeface="Cambria Math"/>
                            <a:ea typeface="Cambria Math"/>
                          </a:rPr>
                          <m:t>mod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, 0≤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sz="2400" b="0" i="1">
                        <a:latin typeface="Cambria Math"/>
                        <a:ea typeface="Cambria Math"/>
                      </a:rPr>
                      <m:t>{0,…,</m:t>
                    </m:r>
                    <m:r>
                      <a:rPr lang="en-US" sz="2400" b="0" i="1">
                        <a:latin typeface="Cambria Math"/>
                        <a:ea typeface="Cambria Math"/>
                      </a:rPr>
                      <m:t>𝑀</m:t>
                    </m:r>
                    <m:r>
                      <a:rPr lang="en-US" sz="2400" b="0" i="1">
                        <a:latin typeface="Cambria Math"/>
                        <a:ea typeface="Cambria Math"/>
                      </a:rPr>
                      <m:t>−1}</m:t>
                    </m:r>
                  </m:oMath>
                </a14:m>
                <a:r>
                  <a:rPr lang="en-US" sz="2400" b="0" dirty="0"/>
                  <a:t>.</a:t>
                </a:r>
                <a:endParaRPr lang="ru-RU" sz="2400" b="0" dirty="0" smtClean="0"/>
              </a:p>
              <a:p>
                <a:pPr marL="0" indent="0">
                  <a:buNone/>
                </a:pPr>
                <a:r>
                  <a:rPr lang="en-US" sz="2400" b="0" dirty="0" smtClean="0"/>
                  <a:t>2) </a:t>
                </a:r>
                <a:r>
                  <a:rPr lang="ru-RU" sz="2400" b="0" dirty="0" smtClean="0"/>
                  <a:t>Если </a:t>
                </a:r>
                <a:r>
                  <a:rPr lang="en-US" sz="2400" b="0" i="1" dirty="0"/>
                  <a:t>a</a:t>
                </a:r>
                <a:r>
                  <a:rPr lang="en-US" sz="2400" b="0" dirty="0"/>
                  <a:t> </a:t>
                </a:r>
                <a:r>
                  <a:rPr lang="ru-RU" sz="2400" b="0" dirty="0"/>
                  <a:t>и </a:t>
                </a:r>
                <a:r>
                  <a:rPr lang="en-US" sz="2400" b="0" i="1" dirty="0"/>
                  <a:t>M </a:t>
                </a:r>
                <a:r>
                  <a:rPr lang="ru-RU" sz="2400" b="0" dirty="0"/>
                  <a:t>взаимно просты, то</a:t>
                </a:r>
                <a:r>
                  <a:rPr lang="ru-RU" sz="2400" b="0" dirty="0" smtClean="0"/>
                  <a:t> </a:t>
                </a:r>
                <a:br>
                  <a:rPr lang="ru-RU" sz="2400" b="0" dirty="0" smtClean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𝑠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>
                            <a:latin typeface="Cambria Math"/>
                            <a:ea typeface="Cambria Math"/>
                          </a:rPr>
                          <m:t>mod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, 0≤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</m:d>
                    <m:r>
                      <a:rPr lang="en-US" sz="2400" b="0" i="1">
                        <a:latin typeface="Cambria Math"/>
                        <a:ea typeface="Cambria Math"/>
                      </a:rPr>
                      <m:t>={0,…,</m:t>
                    </m:r>
                    <m:r>
                      <a:rPr lang="en-US" sz="2400" b="0" i="1">
                        <a:latin typeface="Cambria Math"/>
                        <a:ea typeface="Cambria Math"/>
                      </a:rPr>
                      <m:t>𝑀</m:t>
                    </m:r>
                    <m:r>
                      <a:rPr lang="en-US" sz="2400" b="0" i="1">
                        <a:latin typeface="Cambria Math"/>
                        <a:ea typeface="Cambria Math"/>
                      </a:rPr>
                      <m:t>−1}</m:t>
                    </m:r>
                  </m:oMath>
                </a14:m>
                <a:r>
                  <a:rPr lang="en-US" sz="2400" b="0" dirty="0"/>
                  <a:t>.</a:t>
                </a:r>
              </a:p>
              <a:p>
                <a:pPr marL="0" indent="0">
                  <a:buNone/>
                </a:pPr>
                <a:r>
                  <a:rPr lang="ru-RU" sz="2400" b="0" u="sng" dirty="0" smtClean="0"/>
                  <a:t>Доказательство.</a:t>
                </a:r>
                <a:r>
                  <a:rPr lang="ru-RU" sz="2400" b="0" dirty="0" smtClean="0"/>
                  <a:t> </a:t>
                </a:r>
                <a:r>
                  <a:rPr lang="en-US" sz="2400" b="0" dirty="0" smtClean="0"/>
                  <a:t>1) </a:t>
                </a:r>
                <a:r>
                  <a:rPr lang="ru-RU" sz="2400" b="0" dirty="0" smtClean="0"/>
                  <a:t>Пусть </a:t>
                </a:r>
                <a:r>
                  <a:rPr lang="en-US" sz="2400" b="0" i="1" dirty="0"/>
                  <a:t>a</a:t>
                </a:r>
                <a:r>
                  <a:rPr lang="en-US" sz="2400" b="0" dirty="0"/>
                  <a:t> </a:t>
                </a:r>
                <a:r>
                  <a:rPr lang="ru-RU" sz="2400" b="0" dirty="0"/>
                  <a:t>и </a:t>
                </a:r>
                <a:r>
                  <a:rPr lang="en-US" sz="2400" b="0" i="1" dirty="0"/>
                  <a:t>M</a:t>
                </a:r>
                <a:r>
                  <a:rPr lang="en-US" sz="2400" b="0" dirty="0"/>
                  <a:t> </a:t>
                </a:r>
                <a:r>
                  <a:rPr lang="ru-RU" sz="2400" b="0" dirty="0"/>
                  <a:t>не являются взаимно </a:t>
                </a:r>
                <a:r>
                  <a:rPr lang="ru-RU" sz="2400" b="0" dirty="0" smtClean="0"/>
                  <a:t>простыми</a:t>
                </a:r>
                <a:r>
                  <a:rPr lang="en-US" sz="2400" b="0" dirty="0" smtClean="0"/>
                  <a:t>. </a:t>
                </a:r>
                <a:r>
                  <a:rPr lang="ru-RU" sz="2400" b="0" dirty="0" smtClean="0"/>
                  <a:t>Тогда </a:t>
                </a:r>
                <a:r>
                  <a:rPr lang="en-US" sz="2400" b="0" i="1" dirty="0"/>
                  <a:t>a</a:t>
                </a:r>
                <a:r>
                  <a:rPr lang="en-US" sz="2400" b="0" dirty="0"/>
                  <a:t> </a:t>
                </a:r>
                <a:r>
                  <a:rPr lang="ru-RU" sz="2400" b="0" dirty="0"/>
                  <a:t>и </a:t>
                </a:r>
                <a:r>
                  <a:rPr lang="en-US" sz="2400" b="0" i="1" dirty="0"/>
                  <a:t>M</a:t>
                </a:r>
                <a:r>
                  <a:rPr lang="en-US" sz="2400" b="0" dirty="0"/>
                  <a:t> </a:t>
                </a:r>
                <a:r>
                  <a:rPr lang="ru-RU" sz="2400" b="0" dirty="0" smtClean="0"/>
                  <a:t>имеют общий делитель </a:t>
                </a:r>
                <a:r>
                  <a:rPr lang="en-US" sz="2400" b="0" i="1" dirty="0" smtClean="0"/>
                  <a:t>d</a:t>
                </a:r>
                <a:r>
                  <a:rPr lang="ru-RU" sz="2400" b="0" i="1" dirty="0"/>
                  <a:t>.</a:t>
                </a:r>
                <a:r>
                  <a:rPr lang="ru-RU" sz="2400" b="0" i="1" dirty="0" smtClean="0"/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𝑑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r>
                      <a:rPr lang="en-US" sz="24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b="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r>
                      <a:rPr lang="en-US" sz="2400" b="0" i="1">
                        <a:latin typeface="Cambria Math"/>
                      </a:rPr>
                      <m:t>𝑑</m:t>
                    </m:r>
                    <m:r>
                      <a:rPr lang="en-US" sz="2400" b="0" i="1">
                        <a:latin typeface="Cambria Math"/>
                      </a:rPr>
                      <m:t>⋅</m:t>
                    </m:r>
                    <m:r>
                      <a:rPr lang="en-US" sz="24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 b="0" dirty="0" smtClean="0"/>
                  <a:t>.</a:t>
                </a:r>
                <a:r>
                  <a:rPr lang="ru-RU" sz="2400" b="0" dirty="0" smtClean="0"/>
                  <a:t/>
                </a:r>
                <a:br>
                  <a:rPr lang="ru-RU" sz="2400" b="0" dirty="0" smtClean="0"/>
                </a:br>
                <a:r>
                  <a:rPr lang="ru-RU" sz="2400" b="0" dirty="0" smtClean="0"/>
                  <a:t>Для любого </a:t>
                </a:r>
                <a:r>
                  <a:rPr lang="en-US" sz="2400" b="0" i="1" dirty="0" smtClean="0"/>
                  <a:t>s</a:t>
                </a:r>
                <a:r>
                  <a:rPr lang="ru-RU" sz="2400" b="0" dirty="0" smtClean="0"/>
                  <a:t> остаток от деления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𝑠</m:t>
                    </m:r>
                    <m:r>
                      <a:rPr lang="en-US" sz="2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2400" b="0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ru-RU" sz="2400" b="0" dirty="0" smtClean="0"/>
                  <a:t> на </a:t>
                </a:r>
                <a:r>
                  <a:rPr lang="en-US" sz="2400" b="0" dirty="0" smtClean="0"/>
                  <a:t>M </a:t>
                </a:r>
                <a:r>
                  <a:rPr lang="ru-RU" sz="2400" b="0" dirty="0" smtClean="0"/>
                  <a:t>также делится на </a:t>
                </a:r>
                <a:r>
                  <a:rPr lang="en-US" sz="2400" b="0" dirty="0" smtClean="0"/>
                  <a:t>d:</a:t>
                </a:r>
                <a:br>
                  <a:rPr lang="en-US" sz="2400" b="0" dirty="0" smtClean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r>
                      <a:rPr lang="en-US" sz="2400" b="0" i="1" smtClean="0">
                        <a:latin typeface="Cambria Math"/>
                      </a:rPr>
                      <m:t>𝑘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US" sz="2400" b="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𝑟</m:t>
                    </m:r>
                    <m:r>
                      <a:rPr lang="en-US" sz="2400" b="0" i="0" smtClean="0">
                        <a:latin typeface="Cambria Math"/>
                      </a:rPr>
                      <m:t>=</m:t>
                    </m:r>
                    <m:r>
                      <a:rPr lang="en-US" sz="2400" b="0" i="1">
                        <a:latin typeface="Cambria Math"/>
                      </a:rPr>
                      <m:t>𝑠</m:t>
                    </m:r>
                    <m:r>
                      <a:rPr lang="en-US" sz="2400" b="0" i="1">
                        <a:latin typeface="Cambria Math"/>
                      </a:rPr>
                      <m:t>⋅</m:t>
                    </m:r>
                    <m:r>
                      <a:rPr lang="en-US" sz="2400" b="0" i="1" smtClean="0">
                        <a:latin typeface="Cambria Math"/>
                      </a:rPr>
                      <m:t>𝑑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r>
                      <a:rPr lang="en-US" sz="2400" b="0" i="1" smtClean="0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0" i="1" smtClean="0">
                        <a:latin typeface="Cambria Math"/>
                      </a:rPr>
                      <m:t>𝑑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r>
                      <a:rPr lang="en-US" sz="2400" b="0" i="1" smtClean="0">
                        <a:latin typeface="Cambria Math"/>
                      </a:rPr>
                      <m:t>𝑦</m:t>
                    </m:r>
                    <m:r>
                      <a:rPr lang="en-US" sz="2400" b="0" i="1">
                        <a:latin typeface="Cambria Math"/>
                      </a:rPr>
                      <m:t>⋅</m:t>
                    </m:r>
                    <m:r>
                      <a:rPr lang="en-US" sz="2400" b="0" i="1">
                        <a:latin typeface="Cambria Math"/>
                      </a:rPr>
                      <m:t>𝑘</m:t>
                    </m:r>
                    <m:r>
                      <a:rPr lang="en-US" sz="2400" b="0" i="0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𝑠𝑥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𝑦𝑘</m:t>
                        </m:r>
                      </m:e>
                    </m:d>
                  </m:oMath>
                </a14:m>
                <a:r>
                  <a:rPr lang="en-US" sz="2400" b="0" i="1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sz="2400" b="0" dirty="0" smtClean="0"/>
                  <a:t>2)</a:t>
                </a:r>
                <a:r>
                  <a:rPr lang="ru-RU" sz="2400" b="0" dirty="0" smtClean="0"/>
                  <a:t> От противного. Пусть множество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𝑠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>
                            <a:latin typeface="Cambria Math"/>
                            <a:ea typeface="Cambria Math"/>
                          </a:rPr>
                          <m:t>mod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, 0≤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</m:d>
                  </m:oMath>
                </a14:m>
                <a:r>
                  <a:rPr lang="ru-RU" sz="2400" b="0" dirty="0" smtClean="0"/>
                  <a:t> имеет меньше </a:t>
                </a:r>
                <a:r>
                  <a:rPr lang="en-US" sz="2400" b="0" i="1" dirty="0" smtClean="0"/>
                  <a:t>M </a:t>
                </a:r>
                <a:r>
                  <a:rPr lang="ru-RU" sz="2400" b="0" dirty="0" smtClean="0"/>
                  <a:t>различных элементов. Тогда существуют </a:t>
                </a:r>
                <a:r>
                  <a:rPr lang="en-US" sz="2400" b="0" i="1" dirty="0" err="1" smtClean="0"/>
                  <a:t>i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и </a:t>
                </a:r>
                <a:r>
                  <a:rPr lang="en-US" sz="2400" b="0" i="1" dirty="0" smtClean="0"/>
                  <a:t>j</a:t>
                </a:r>
                <a:r>
                  <a:rPr lang="ru-RU" sz="2400" b="0" dirty="0" smtClean="0"/>
                  <a:t>, что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𝑖𝑎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sz="2400" b="0" i="1" smtClean="0">
                        <a:latin typeface="Cambria Math"/>
                      </a:rPr>
                      <m:t>𝑗𝑎</m:t>
                    </m:r>
                    <m:r>
                      <a:rPr lang="en-US" sz="2400" b="0" i="1" smtClean="0">
                        <a:latin typeface="Cambria Math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mod</m:t>
                    </m:r>
                    <m:r>
                      <a:rPr lang="en-US" sz="2400" b="0" i="1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𝑖</m:t>
                    </m:r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b="0" dirty="0" smtClean="0"/>
                  <a:t>. </a:t>
                </a:r>
                <a:r>
                  <a:rPr lang="ru-RU" sz="2400" b="0" dirty="0" smtClean="0"/>
                  <a:t>Следовательно,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r>
                      <a:rPr lang="en-US" sz="2400" b="0" i="1" smtClean="0">
                        <a:latin typeface="Cambria Math"/>
                      </a:rPr>
                      <m:t>⋅</m:t>
                    </m:r>
                    <m:r>
                      <a:rPr lang="en-US" sz="2400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400" b="0" i="1" dirty="0" smtClean="0"/>
                  <a:t>.</a:t>
                </a:r>
                <a:r>
                  <a:rPr lang="ru-RU" sz="2400" b="0" dirty="0" smtClean="0"/>
                  <a:t> Из этого следует, что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b="0" i="1" dirty="0" smtClean="0"/>
                  <a:t> </a:t>
                </a:r>
                <a:r>
                  <a:rPr lang="ru-RU" sz="2400" b="0" dirty="0" smtClean="0"/>
                  <a:t>делится на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𝑀</m:t>
                    </m:r>
                  </m:oMath>
                </a14:m>
                <a:r>
                  <a:rPr lang="ru-RU" sz="2400" b="0" dirty="0" smtClean="0"/>
                  <a:t>, т.к.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/>
                  <a:t>и</a:t>
                </a:r>
                <a:r>
                  <a:rPr lang="ru-RU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b="0" i="1" dirty="0" smtClean="0"/>
                  <a:t> </a:t>
                </a:r>
                <a:r>
                  <a:rPr lang="en-US" sz="2400" b="0" dirty="0" smtClean="0"/>
                  <a:t>– </a:t>
                </a:r>
                <a:r>
                  <a:rPr lang="ru-RU" sz="2400" b="0" dirty="0" smtClean="0"/>
                  <a:t>взаимно простые. Но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0&lt;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0" i="1" smtClean="0">
                        <a:latin typeface="Cambria Math"/>
                      </a:rPr>
                      <m:t>𝑖</m:t>
                    </m:r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b="0" dirty="0" smtClean="0"/>
                  <a:t>. </a:t>
                </a:r>
                <a:r>
                  <a:rPr lang="ru-RU" sz="2400" b="0" dirty="0" smtClean="0"/>
                  <a:t>Противоречие.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779" r="-761" b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96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Хеш-функции строки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sz="2400" b="0" dirty="0" smtClean="0"/>
                  <a:t> вычислять проще, используя метод Горнера: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400" b="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𝑎</m:t>
                      </m:r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</a:rPr>
                            <m:t>𝑛</m:t>
                          </m:r>
                          <m:r>
                            <a:rPr lang="en-US" sz="2400" b="0" i="1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можно вычислять аналогично, но начиная с конца строки.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Но в </a:t>
                </a:r>
                <a:r>
                  <a:rPr lang="en-US" sz="2400" b="0" dirty="0" smtClean="0"/>
                  <a:t>c-</a:t>
                </a:r>
                <a:r>
                  <a:rPr lang="ru-RU" sz="2400" b="0" dirty="0" smtClean="0"/>
                  <a:t>строках известен только указатель на начало строки, а размер строки не известен. Поэтому удобнее вычислять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b="0" dirty="0" smtClean="0"/>
                  <a:t>.</a:t>
                </a:r>
                <a:endParaRPr lang="ru-RU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0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Хеш-функция строки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Хеш-функция строки.</a:t>
            </a:r>
            <a:endParaRPr lang="en-US" sz="1800" b="0" dirty="0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Hash( </a:t>
            </a:r>
            <a:r>
              <a:rPr lang="en-US" sz="1800" b="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; *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0; ++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hash 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hash * a + *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% m;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hash;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4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Другие хеш-функции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0" dirty="0" smtClean="0"/>
              <a:t>Функции вычисления контрольной суммы также являются хеш-функциями. Примеры:</a:t>
            </a:r>
            <a:endParaRPr lang="ru-RU" sz="2400" b="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CRC </a:t>
            </a:r>
            <a:r>
              <a:rPr lang="en-US" sz="2400" b="0" dirty="0"/>
              <a:t>– </a:t>
            </a:r>
            <a:r>
              <a:rPr lang="ru-RU" sz="2400" b="0" dirty="0"/>
              <a:t>циклически избыточный </a:t>
            </a:r>
            <a:r>
              <a:rPr lang="ru-RU" sz="2400" b="0" dirty="0" smtClean="0"/>
              <a:t>код, </a:t>
            </a:r>
            <a:r>
              <a:rPr lang="en-US" sz="2400" b="0" dirty="0" smtClean="0"/>
              <a:t>Cyclic </a:t>
            </a:r>
            <a:r>
              <a:rPr lang="en-US" sz="2400" b="0" dirty="0"/>
              <a:t>redundancy </a:t>
            </a:r>
            <a:r>
              <a:rPr lang="en-US" sz="2400" b="0" dirty="0" smtClean="0"/>
              <a:t>check</a:t>
            </a:r>
            <a:r>
              <a:rPr lang="ru-RU" sz="2400" b="0" dirty="0" smtClean="0"/>
              <a:t>. Использует метод деления многочленов. Для разных версий используются многочлены</a:t>
            </a:r>
            <a:r>
              <a:rPr lang="en-US" sz="2400" b="0" dirty="0" smtClean="0"/>
              <a:t> </a:t>
            </a:r>
            <a:r>
              <a:rPr lang="ru-RU" sz="2400" b="0" dirty="0" smtClean="0"/>
              <a:t>разных степеней. </a:t>
            </a:r>
            <a:r>
              <a:rPr lang="en-US" sz="2400" b="0" dirty="0" smtClean="0"/>
              <a:t>CRC1, CRC8,</a:t>
            </a:r>
            <a:r>
              <a:rPr lang="ru-RU" sz="2400" b="0" dirty="0" smtClean="0"/>
              <a:t> </a:t>
            </a:r>
            <a:r>
              <a:rPr lang="en-US" sz="2400" b="0" dirty="0" smtClean="0"/>
              <a:t>CRC32.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MD</a:t>
            </a:r>
            <a:r>
              <a:rPr lang="ru-RU" sz="2400" dirty="0" smtClean="0"/>
              <a:t>1, </a:t>
            </a:r>
            <a:r>
              <a:rPr lang="en-US" sz="2400" dirty="0" smtClean="0"/>
              <a:t>MD2, MD3, MD4, MD5, MD6</a:t>
            </a:r>
            <a:r>
              <a:rPr lang="en-US" sz="2400" b="0" dirty="0" smtClean="0"/>
              <a:t> – </a:t>
            </a:r>
            <a:r>
              <a:rPr lang="ru-RU" sz="2400" b="0" dirty="0" smtClean="0"/>
              <a:t>известные алгоритмы вычисления контрольных сумм.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ru-RU" sz="2400" b="0" dirty="0" smtClean="0"/>
              <a:t>Один из самых популярных – </a:t>
            </a:r>
            <a:r>
              <a:rPr lang="en-US" sz="2400" b="0" dirty="0" smtClean="0"/>
              <a:t>MD5 – 128-</a:t>
            </a:r>
            <a:r>
              <a:rPr lang="ru-RU" sz="2400" b="0" dirty="0" smtClean="0"/>
              <a:t>битный алгоритм хеширования.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SHA-1, SHA-2 </a:t>
            </a:r>
            <a:r>
              <a:rPr lang="en-US" sz="2400" b="0" dirty="0" smtClean="0"/>
              <a:t>– </a:t>
            </a:r>
            <a:r>
              <a:rPr lang="ru-RU" sz="2400" b="0" dirty="0" smtClean="0"/>
              <a:t>256, 512-битные </a:t>
            </a:r>
            <a:r>
              <a:rPr lang="ru-RU" sz="2400" b="0" dirty="0" err="1" smtClean="0"/>
              <a:t>хеши</a:t>
            </a:r>
            <a:r>
              <a:rPr lang="ru-RU" sz="2400" b="0" dirty="0" smtClean="0"/>
              <a:t>. Являются криптографическими, т.к. пока нет способа нахождения коллизий.</a:t>
            </a:r>
            <a:endParaRPr lang="ru-RU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95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600" u="sng" dirty="0" smtClean="0"/>
                  <a:t>Определение.</a:t>
                </a:r>
                <a:r>
                  <a:rPr lang="ru-RU" sz="2600" dirty="0" smtClean="0"/>
                  <a:t> Хеш-таблица </a:t>
                </a:r>
                <a:r>
                  <a:rPr lang="ru-RU" sz="2600" b="0" dirty="0" smtClean="0"/>
                  <a:t>– структура данных, хранящая ключи в таблице. Индекс ключа вычисляется с помощью хеш-функции. Операции: добавление, удаление, поиск.</a:t>
                </a:r>
                <a:endParaRPr lang="en-US" sz="2600" b="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Пусть хеш-таблица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имеет </a:t>
                </a:r>
                <a:r>
                  <a:rPr lang="ru-RU" sz="2400" b="0" dirty="0"/>
                  <a:t>размер </a:t>
                </a:r>
                <a:r>
                  <a:rPr lang="en-US" sz="2400" b="0" dirty="0"/>
                  <a:t>M</a:t>
                </a:r>
                <a:r>
                  <a:rPr lang="ru-RU" sz="2400" b="0" dirty="0"/>
                  <a:t>, количество элементов в хеш-таблице – </a:t>
                </a:r>
                <a:r>
                  <a:rPr lang="en-US" sz="2400" b="0" dirty="0"/>
                  <a:t>N.</a:t>
                </a:r>
                <a:endParaRPr lang="ru-RU" sz="2600" b="0" dirty="0" smtClean="0"/>
              </a:p>
              <a:p>
                <a:pPr marL="0" indent="0">
                  <a:buNone/>
                </a:pPr>
                <a:r>
                  <a:rPr lang="ru-RU" sz="2600" u="sng" dirty="0" smtClean="0"/>
                  <a:t>Определение</a:t>
                </a:r>
                <a:r>
                  <a:rPr lang="ru-RU" sz="2600" u="sng" dirty="0"/>
                  <a:t>.</a:t>
                </a:r>
                <a:r>
                  <a:rPr lang="ru-RU" sz="2600" b="0" dirty="0"/>
                  <a:t> Число хранимых элементов, </a:t>
                </a:r>
                <a:r>
                  <a:rPr lang="ru-RU" sz="2600" b="0" dirty="0" smtClean="0"/>
                  <a:t>делённое </a:t>
                </a:r>
                <a:r>
                  <a:rPr lang="ru-RU" sz="2600" b="0" dirty="0"/>
                  <a:t>на размер массива  (число возможных значений хеш-функции), называется </a:t>
                </a:r>
                <a:r>
                  <a:rPr lang="ru-RU" sz="2600" dirty="0"/>
                  <a:t>коэффициентом заполнения хеш-таблицы</a:t>
                </a:r>
                <a:r>
                  <a:rPr lang="ru-RU" sz="2600" b="0" dirty="0"/>
                  <a:t> (</a:t>
                </a:r>
                <a:r>
                  <a:rPr lang="ru-RU" sz="2600" b="0" dirty="0" err="1"/>
                  <a:t>load</a:t>
                </a:r>
                <a:r>
                  <a:rPr lang="ru-RU" sz="2600" b="0" dirty="0"/>
                  <a:t> </a:t>
                </a:r>
                <a:r>
                  <a:rPr lang="ru-RU" sz="2600" b="0" dirty="0" err="1"/>
                  <a:t>factor</a:t>
                </a:r>
                <a:r>
                  <a:rPr lang="ru-RU" sz="2600" b="0" dirty="0" smtClean="0"/>
                  <a:t>).</a:t>
                </a:r>
                <a:r>
                  <a:rPr lang="en-US" sz="2600" b="0" dirty="0" smtClean="0"/>
                  <a:t> </a:t>
                </a:r>
                <a:r>
                  <a:rPr lang="ru-RU" sz="2600" b="0" dirty="0" smtClean="0"/>
                  <a:t>Обозначим его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𝛼</m:t>
                    </m:r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/>
                          </a:rPr>
                          <m:t>𝑁</m:t>
                        </m:r>
                      </m:num>
                      <m:den>
                        <m:r>
                          <a:rPr lang="en-US" sz="2600" b="0" i="1" smtClean="0">
                            <a:latin typeface="Cambria Math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600" b="0" dirty="0" smtClean="0"/>
                  <a:t>.</a:t>
                </a:r>
                <a:endParaRPr lang="ru-RU" sz="2600" b="0" dirty="0" smtClean="0"/>
              </a:p>
              <a:p>
                <a:pPr marL="0" indent="0">
                  <a:buNone/>
                </a:pPr>
                <a:r>
                  <a:rPr lang="ru-RU" sz="2600" b="0" dirty="0" smtClean="0"/>
                  <a:t>Этот коэффициент </a:t>
                </a:r>
                <a:r>
                  <a:rPr lang="ru-RU" sz="2600" b="0" dirty="0"/>
                  <a:t>является важным параметром, от которого зависит среднее время выполнения операций.</a:t>
                </a:r>
                <a:endParaRPr lang="ru-RU" sz="26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2033" r="-19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3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 smtClean="0"/>
              <a:t>Парадокс </a:t>
            </a:r>
            <a:r>
              <a:rPr lang="ru-RU" sz="2600" dirty="0"/>
              <a:t>дней </a:t>
            </a:r>
            <a:r>
              <a:rPr lang="ru-RU" sz="2600" dirty="0" smtClean="0"/>
              <a:t>рождений.</a:t>
            </a:r>
          </a:p>
          <a:p>
            <a:pPr marL="0" indent="0">
              <a:buNone/>
            </a:pPr>
            <a:r>
              <a:rPr lang="ru-RU" sz="2600" b="0" dirty="0" smtClean="0"/>
              <a:t>При </a:t>
            </a:r>
            <a:r>
              <a:rPr lang="ru-RU" sz="2600" b="0" dirty="0"/>
              <a:t>вставке в хеш-таблицу размером 365 ячеек всего лишь 23-х элементов вероятность коллизии уже </a:t>
            </a:r>
            <a:r>
              <a:rPr lang="ru-RU" sz="2600" b="0" dirty="0" smtClean="0"/>
              <a:t>превысит </a:t>
            </a:r>
            <a:r>
              <a:rPr lang="ru-RU" sz="2600" b="0" dirty="0"/>
              <a:t>50 % (если каждый элемент может равновероятно попасть в любую </a:t>
            </a:r>
            <a:r>
              <a:rPr lang="ru-RU" sz="2600" b="0" dirty="0" smtClean="0"/>
              <a:t>ячейку).</a:t>
            </a:r>
          </a:p>
          <a:p>
            <a:pPr marL="0" indent="0">
              <a:buNone/>
            </a:pPr>
            <a:r>
              <a:rPr lang="ru-RU" sz="2600" b="0" dirty="0"/>
              <a:t>Хеш-таблицы различаются по методу разрешения коллизий</a:t>
            </a:r>
            <a:r>
              <a:rPr lang="ru-RU" sz="2600" b="0" dirty="0" smtClean="0"/>
              <a:t>.</a:t>
            </a:r>
            <a:endParaRPr lang="ru-RU" sz="2600" b="0" dirty="0"/>
          </a:p>
          <a:p>
            <a:pPr marL="0" indent="0">
              <a:buNone/>
            </a:pPr>
            <a:r>
              <a:rPr lang="ru-RU" sz="2600" b="0" dirty="0" smtClean="0"/>
              <a:t>Основные </a:t>
            </a:r>
            <a:r>
              <a:rPr lang="ru-RU" sz="2600" dirty="0" smtClean="0"/>
              <a:t>методы </a:t>
            </a:r>
            <a:r>
              <a:rPr lang="ru-RU" sz="2600" b="0" dirty="0" smtClean="0"/>
              <a:t>разрешения коллизий: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Метод цепочек.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Метод </a:t>
            </a:r>
            <a:r>
              <a:rPr lang="ru-RU" sz="2600" b="0" dirty="0"/>
              <a:t>открытой </a:t>
            </a:r>
            <a:r>
              <a:rPr lang="ru-RU" sz="2600" b="0" dirty="0" smtClean="0"/>
              <a:t>адресации.</a:t>
            </a:r>
            <a:endParaRPr lang="ru-RU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6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Метод цепочек.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0" dirty="0"/>
              <a:t>Каждая ячейка массива </a:t>
            </a:r>
            <a:r>
              <a:rPr lang="ru-RU" sz="2600" b="0" dirty="0" smtClean="0"/>
              <a:t>является </a:t>
            </a:r>
            <a:r>
              <a:rPr lang="ru-RU" sz="2600" b="0" dirty="0"/>
              <a:t>указателем на связный список (</a:t>
            </a:r>
            <a:r>
              <a:rPr lang="ru-RU" sz="2600" b="0" dirty="0" smtClean="0"/>
              <a:t>цепочку).</a:t>
            </a:r>
          </a:p>
          <a:p>
            <a:pPr marL="0" indent="0">
              <a:buNone/>
            </a:pPr>
            <a:r>
              <a:rPr lang="ru-RU" sz="2600" b="0" dirty="0" smtClean="0"/>
              <a:t>Коллизии приводят </a:t>
            </a:r>
            <a:r>
              <a:rPr lang="ru-RU" sz="2600" b="0" dirty="0"/>
              <a:t>к тому, что появляются цепочки длиной более одного элемента</a:t>
            </a:r>
            <a:r>
              <a:rPr lang="ru-RU" sz="2600" b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19</a:t>
            </a:fld>
            <a:endParaRPr lang="ru-RU"/>
          </a:p>
        </p:txBody>
      </p:sp>
      <p:pic>
        <p:nvPicPr>
          <p:cNvPr id="2052" name="Picture 4" descr="File:Hash table 5 0 1 1 1 1 1 LL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50" y="3409543"/>
            <a:ext cx="428625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9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 «Хеш-таблицы»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Хеш-функции.</a:t>
            </a:r>
          </a:p>
          <a:p>
            <a:r>
              <a:rPr lang="ru-RU" dirty="0" smtClean="0"/>
              <a:t>Хеш-таблица. Стоимость добавления элементов.</a:t>
            </a:r>
          </a:p>
          <a:p>
            <a:r>
              <a:rPr lang="ru-RU" dirty="0" smtClean="0"/>
              <a:t>Разрешение коллизий методом цепочек.</a:t>
            </a:r>
          </a:p>
          <a:p>
            <a:r>
              <a:rPr lang="ru-RU" dirty="0"/>
              <a:t>Разрешение коллизий методом </a:t>
            </a:r>
            <a:r>
              <a:rPr lang="ru-RU" dirty="0" smtClean="0"/>
              <a:t>открытой адресации.</a:t>
            </a:r>
          </a:p>
          <a:p>
            <a:r>
              <a:rPr lang="ru-RU" dirty="0" smtClean="0"/>
              <a:t>Двойное хеширование.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Метод цепочек.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u="sng" dirty="0" smtClean="0"/>
              <a:t>Добавление ключа.</a:t>
            </a:r>
            <a:endParaRPr lang="ru-RU" sz="2400" b="0" u="sng" dirty="0"/>
          </a:p>
          <a:p>
            <a:pPr marL="514350" indent="-514350">
              <a:buAutoNum type="arabicPeriod"/>
            </a:pPr>
            <a:r>
              <a:rPr lang="ru-RU" sz="2400" b="0" dirty="0" smtClean="0"/>
              <a:t>Вычисляем значение хеш-функции добавляемого ключа – </a:t>
            </a:r>
            <a:r>
              <a:rPr lang="en-US" sz="2400" b="0" dirty="0" smtClean="0"/>
              <a:t>h</a:t>
            </a:r>
            <a:r>
              <a:rPr lang="ru-RU" sz="2400" b="0" dirty="0" smtClean="0"/>
              <a:t>.</a:t>
            </a:r>
          </a:p>
          <a:p>
            <a:pPr marL="514350" indent="-514350">
              <a:buAutoNum type="arabicPeriod"/>
            </a:pPr>
            <a:r>
              <a:rPr lang="ru-RU" sz="2400" b="0" dirty="0" smtClean="0"/>
              <a:t>Находим </a:t>
            </a:r>
            <a:r>
              <a:rPr lang="en-US" sz="2400" b="0" dirty="0" smtClean="0"/>
              <a:t>A[h] – </a:t>
            </a:r>
            <a:r>
              <a:rPr lang="ru-RU" sz="2400" b="0" dirty="0" smtClean="0"/>
              <a:t>указатель на список ключей.</a:t>
            </a:r>
          </a:p>
          <a:p>
            <a:pPr marL="514350" indent="-514350">
              <a:buAutoNum type="arabicPeriod"/>
            </a:pPr>
            <a:r>
              <a:rPr lang="ru-RU" sz="2400" b="0" dirty="0" smtClean="0"/>
              <a:t>Вставляем в начало списка (в конец списка дольше). Если запрещено дублировать ключи, то придется просмотреть весь список.</a:t>
            </a:r>
            <a:endParaRPr lang="en-US" sz="2400" b="0" dirty="0" smtClean="0"/>
          </a:p>
          <a:p>
            <a:pPr marL="0" indent="0">
              <a:buNone/>
            </a:pPr>
            <a:r>
              <a:rPr lang="ru-RU" sz="2400" b="0" dirty="0" smtClean="0"/>
              <a:t>Время работы</a:t>
            </a:r>
            <a:r>
              <a:rPr lang="en-US" sz="2400" b="0" dirty="0"/>
              <a:t>:</a:t>
            </a:r>
            <a:br>
              <a:rPr lang="en-US" sz="2400" b="0" dirty="0"/>
            </a:br>
            <a:r>
              <a:rPr lang="ru-RU" sz="2400" b="0" dirty="0" smtClean="0"/>
              <a:t>В лучшем случае – </a:t>
            </a:r>
            <a:r>
              <a:rPr lang="en-US" sz="2400" dirty="0" smtClean="0"/>
              <a:t>O(1)</a:t>
            </a:r>
            <a:r>
              <a:rPr lang="en-US" sz="2400" b="0" dirty="0" smtClean="0"/>
              <a:t>.</a:t>
            </a:r>
            <a:r>
              <a:rPr lang="ru-RU" sz="2400" b="0" dirty="0" smtClean="0"/>
              <a:t/>
            </a:r>
            <a:br>
              <a:rPr lang="ru-RU" sz="2400" b="0" dirty="0" smtClean="0"/>
            </a:br>
            <a:r>
              <a:rPr lang="ru-RU" sz="2400" b="0" dirty="0" smtClean="0"/>
              <a:t>В худшем случае</a:t>
            </a:r>
            <a:br>
              <a:rPr lang="ru-RU" sz="2400" b="0" dirty="0" smtClean="0"/>
            </a:br>
            <a:r>
              <a:rPr lang="ru-RU" sz="2400" b="0" dirty="0" smtClean="0"/>
              <a:t>   </a:t>
            </a:r>
            <a:r>
              <a:rPr lang="en-US" sz="2400" b="0" dirty="0" smtClean="0"/>
              <a:t>– </a:t>
            </a:r>
            <a:r>
              <a:rPr lang="ru-RU" sz="2400" b="0" dirty="0"/>
              <a:t>если не требуется проверять наличие </a:t>
            </a:r>
            <a:r>
              <a:rPr lang="ru-RU" sz="2400" b="0" dirty="0" smtClean="0"/>
              <a:t>дубля, то </a:t>
            </a:r>
            <a:r>
              <a:rPr lang="en-US" sz="2400" dirty="0" smtClean="0"/>
              <a:t>O(</a:t>
            </a:r>
            <a:r>
              <a:rPr lang="ru-RU" sz="2400" dirty="0" smtClean="0"/>
              <a:t>1</a:t>
            </a:r>
            <a:r>
              <a:rPr lang="en-US" sz="2400" dirty="0" smtClean="0"/>
              <a:t>)</a:t>
            </a:r>
            <a:r>
              <a:rPr lang="ru-RU" sz="2400" b="0" dirty="0" smtClean="0"/>
              <a:t>,</a:t>
            </a:r>
            <a:br>
              <a:rPr lang="ru-RU" sz="2400" b="0" dirty="0" smtClean="0"/>
            </a:br>
            <a:r>
              <a:rPr lang="ru-RU" sz="2400" b="0" dirty="0" smtClean="0"/>
              <a:t>   – иначе – </a:t>
            </a:r>
            <a:r>
              <a:rPr lang="en-US" sz="2400" dirty="0" smtClean="0"/>
              <a:t>O(N)</a:t>
            </a:r>
            <a:r>
              <a:rPr lang="en-US" sz="2400" b="0" dirty="0" smtClean="0"/>
              <a:t>.</a:t>
            </a:r>
            <a:endParaRPr lang="ru-RU" sz="24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84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Метод цепочек.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u="sng" dirty="0" smtClean="0"/>
              <a:t>Удаление ключа.</a:t>
            </a:r>
          </a:p>
          <a:p>
            <a:pPr marL="514350" indent="-514350">
              <a:buAutoNum type="arabicPeriod"/>
            </a:pPr>
            <a:r>
              <a:rPr lang="ru-RU" sz="2400" b="0" dirty="0" smtClean="0"/>
              <a:t>Вычисляем значение хеш-функции удаляемого ключа – </a:t>
            </a:r>
            <a:r>
              <a:rPr lang="en-US" sz="2400" b="0" dirty="0" smtClean="0"/>
              <a:t>h</a:t>
            </a:r>
            <a:r>
              <a:rPr lang="ru-RU" sz="2400" b="0" dirty="0" smtClean="0"/>
              <a:t>.</a:t>
            </a:r>
          </a:p>
          <a:p>
            <a:pPr marL="514350" indent="-514350">
              <a:buAutoNum type="arabicPeriod"/>
            </a:pPr>
            <a:r>
              <a:rPr lang="ru-RU" sz="2400" b="0" dirty="0" smtClean="0"/>
              <a:t>Находим </a:t>
            </a:r>
            <a:r>
              <a:rPr lang="en-US" sz="2400" b="0" dirty="0" smtClean="0"/>
              <a:t>A[h] – </a:t>
            </a:r>
            <a:r>
              <a:rPr lang="ru-RU" sz="2400" b="0" dirty="0" smtClean="0"/>
              <a:t>указатель на список ключей.</a:t>
            </a:r>
          </a:p>
          <a:p>
            <a:pPr marL="514350" indent="-514350">
              <a:buAutoNum type="arabicPeriod"/>
            </a:pPr>
            <a:r>
              <a:rPr lang="ru-RU" sz="2400" b="0" dirty="0" smtClean="0"/>
              <a:t>Ищем в списке удаляемый ключ и удаляем его.</a:t>
            </a:r>
            <a:endParaRPr lang="en-US" sz="2400" b="0" dirty="0" smtClean="0"/>
          </a:p>
          <a:p>
            <a:pPr marL="0" indent="0">
              <a:buNone/>
            </a:pPr>
            <a:r>
              <a:rPr lang="ru-RU" sz="2400" b="0" dirty="0" smtClean="0"/>
              <a:t>Время работы</a:t>
            </a:r>
            <a:r>
              <a:rPr lang="en-US" sz="2400" b="0" dirty="0" smtClean="0"/>
              <a:t>:</a:t>
            </a:r>
            <a:br>
              <a:rPr lang="en-US" sz="2400" b="0" dirty="0" smtClean="0"/>
            </a:br>
            <a:r>
              <a:rPr lang="ru-RU" sz="2400" b="0" dirty="0" smtClean="0"/>
              <a:t>В лучшем случае – </a:t>
            </a:r>
            <a:r>
              <a:rPr lang="en-US" sz="2400" dirty="0" smtClean="0"/>
              <a:t>O(1)</a:t>
            </a:r>
            <a:r>
              <a:rPr lang="en-US" sz="2400" b="0" dirty="0" smtClean="0"/>
              <a:t>.</a:t>
            </a:r>
            <a:r>
              <a:rPr lang="ru-RU" sz="2400" b="0" dirty="0" smtClean="0"/>
              <a:t/>
            </a:r>
            <a:br>
              <a:rPr lang="ru-RU" sz="2400" b="0" dirty="0" smtClean="0"/>
            </a:br>
            <a:r>
              <a:rPr lang="ru-RU" sz="2400" b="0" dirty="0" smtClean="0"/>
              <a:t>В худшем случае </a:t>
            </a:r>
            <a:r>
              <a:rPr lang="en-US" sz="2400" b="0" dirty="0" smtClean="0"/>
              <a:t>–</a:t>
            </a:r>
            <a:r>
              <a:rPr lang="ru-RU" sz="2400" b="0" dirty="0" smtClean="0"/>
              <a:t> </a:t>
            </a:r>
            <a:r>
              <a:rPr lang="en-US" sz="2400" dirty="0" smtClean="0"/>
              <a:t>O(N)</a:t>
            </a:r>
            <a:r>
              <a:rPr lang="en-US" sz="2400" b="0" dirty="0" smtClean="0"/>
              <a:t>.</a:t>
            </a:r>
            <a:endParaRPr lang="ru-RU" sz="24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23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Метод цепочек.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u="sng" dirty="0" smtClean="0"/>
              <a:t>Поиск ключа.</a:t>
            </a:r>
          </a:p>
          <a:p>
            <a:pPr marL="514350" indent="-514350">
              <a:buAutoNum type="arabicPeriod"/>
            </a:pPr>
            <a:r>
              <a:rPr lang="ru-RU" sz="2400" b="0" dirty="0" smtClean="0"/>
              <a:t>Вычисляем значение хеш-функции ключа – </a:t>
            </a:r>
            <a:r>
              <a:rPr lang="en-US" sz="2400" b="0" dirty="0" smtClean="0"/>
              <a:t>h</a:t>
            </a:r>
            <a:r>
              <a:rPr lang="ru-RU" sz="2400" b="0" dirty="0" smtClean="0"/>
              <a:t>.</a:t>
            </a:r>
          </a:p>
          <a:p>
            <a:pPr marL="514350" indent="-514350">
              <a:buAutoNum type="arabicPeriod"/>
            </a:pPr>
            <a:r>
              <a:rPr lang="ru-RU" sz="2400" b="0" dirty="0" smtClean="0"/>
              <a:t>Находим </a:t>
            </a:r>
            <a:r>
              <a:rPr lang="en-US" sz="2400" b="0" dirty="0" smtClean="0"/>
              <a:t>A[h] – </a:t>
            </a:r>
            <a:r>
              <a:rPr lang="ru-RU" sz="2400" b="0" dirty="0" smtClean="0"/>
              <a:t>указатель на список ключей.</a:t>
            </a:r>
          </a:p>
          <a:p>
            <a:pPr marL="514350" indent="-514350">
              <a:buAutoNum type="arabicPeriod"/>
            </a:pPr>
            <a:r>
              <a:rPr lang="ru-RU" sz="2400" b="0" dirty="0" smtClean="0"/>
              <a:t>Ищем его в списке.</a:t>
            </a:r>
            <a:endParaRPr lang="en-US" sz="2400" b="0" dirty="0" smtClean="0"/>
          </a:p>
          <a:p>
            <a:pPr marL="0" indent="0">
              <a:buNone/>
            </a:pPr>
            <a:r>
              <a:rPr lang="ru-RU" sz="2400" b="0" dirty="0" smtClean="0"/>
              <a:t>Время работы</a:t>
            </a:r>
            <a:r>
              <a:rPr lang="en-US" sz="2400" b="0" dirty="0" smtClean="0"/>
              <a:t>:</a:t>
            </a:r>
            <a:br>
              <a:rPr lang="en-US" sz="2400" b="0" dirty="0" smtClean="0"/>
            </a:br>
            <a:r>
              <a:rPr lang="ru-RU" sz="2400" b="0" dirty="0" smtClean="0"/>
              <a:t>В лучшем случае – </a:t>
            </a:r>
            <a:r>
              <a:rPr lang="en-US" sz="2400" dirty="0" smtClean="0"/>
              <a:t>O(1)</a:t>
            </a:r>
            <a:r>
              <a:rPr lang="en-US" sz="2400" b="0" dirty="0" smtClean="0"/>
              <a:t>.</a:t>
            </a:r>
            <a:r>
              <a:rPr lang="ru-RU" sz="2400" b="0" dirty="0" smtClean="0"/>
              <a:t/>
            </a:r>
            <a:br>
              <a:rPr lang="ru-RU" sz="2400" b="0" dirty="0" smtClean="0"/>
            </a:br>
            <a:r>
              <a:rPr lang="ru-RU" sz="2400" b="0" dirty="0" smtClean="0"/>
              <a:t>В худшем случае </a:t>
            </a:r>
            <a:r>
              <a:rPr lang="en-US" sz="2400" b="0" dirty="0" smtClean="0"/>
              <a:t>–</a:t>
            </a:r>
            <a:r>
              <a:rPr lang="ru-RU" sz="2400" b="0" dirty="0" smtClean="0"/>
              <a:t> </a:t>
            </a:r>
            <a:r>
              <a:rPr lang="en-US" sz="2400" dirty="0" smtClean="0"/>
              <a:t>O(N)</a:t>
            </a:r>
            <a:r>
              <a:rPr lang="en-US" sz="2400" b="0" dirty="0" smtClean="0"/>
              <a:t>.</a:t>
            </a:r>
            <a:r>
              <a:rPr lang="ru-RU" sz="2400" b="0" dirty="0" smtClean="0"/>
              <a:t/>
            </a:r>
            <a:br>
              <a:rPr lang="ru-RU" sz="2400" b="0" dirty="0" smtClean="0"/>
            </a:br>
            <a:endParaRPr lang="ru-RU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32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Метод цепочек.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sz="2400" u="sng" dirty="0" smtClean="0"/>
                  <a:t>Среднее время работы.</a:t>
                </a:r>
              </a:p>
              <a:p>
                <a:pPr marL="0" indent="0">
                  <a:buNone/>
                </a:pPr>
                <a:r>
                  <a:rPr lang="ru-RU" sz="2400" u="sng" dirty="0" smtClean="0"/>
                  <a:t>Теорема.</a:t>
                </a:r>
                <a:r>
                  <a:rPr lang="ru-RU" sz="2400" b="0" dirty="0" smtClean="0"/>
                  <a:t> Среднее время работы операций поиска, вставки (с проверкой на дубликаты) и удаления в хеш-таблице, реализованной методом цепочек </a:t>
                </a:r>
                <a:r>
                  <a:rPr lang="en-US" sz="2400" b="0" dirty="0" smtClean="0"/>
                  <a:t>–</a:t>
                </a:r>
                <a:r>
                  <a:rPr lang="ru-RU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r>
                      <a:rPr lang="en-US" sz="2400" b="0" i="1" smtClean="0">
                        <a:latin typeface="Cambria Math"/>
                      </a:rPr>
                      <m:t>(1+</m:t>
                    </m:r>
                    <m:r>
                      <a:rPr lang="en-US" sz="2400" b="0" i="1" smtClean="0">
                        <a:latin typeface="Cambria Math"/>
                      </a:rPr>
                      <m:t>𝛼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 smtClean="0"/>
                  <a:t>, </a:t>
                </a:r>
                <a:r>
                  <a:rPr lang="ru-RU" sz="2400" b="0" dirty="0" smtClean="0"/>
                  <a:t>где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𝛼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– коэффициент заполнения таблицы.</a:t>
                </a:r>
                <a:endParaRPr lang="en-US" sz="2400" b="0" dirty="0" smtClean="0"/>
              </a:p>
              <a:p>
                <a:pPr marL="0" indent="0">
                  <a:buNone/>
                </a:pPr>
                <a:r>
                  <a:rPr lang="ru-RU" sz="2400" b="0" u="sng" dirty="0" smtClean="0"/>
                  <a:t>Доказательство.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Среднее время работы – математическое ожидание времени работы в зависимости от исходного ключа.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Время работы для обработки одного ключа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2400" b="0" dirty="0" smtClean="0"/>
                  <a:t> зависит от длины цепочки и равно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1+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r>
                  <a:rPr lang="ru-RU" sz="2400" b="0" dirty="0" smtClean="0"/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 smtClean="0"/>
                  <a:t> – </a:t>
                </a:r>
                <a:r>
                  <a:rPr lang="ru-RU" sz="2400" b="0" dirty="0" smtClean="0"/>
                  <a:t>длина </a:t>
                </a:r>
                <a:r>
                  <a:rPr lang="en-US" sz="2400" b="0" dirty="0" err="1" smtClean="0"/>
                  <a:t>i</a:t>
                </a:r>
                <a:r>
                  <a:rPr lang="en-US" sz="2400" b="0" dirty="0" smtClean="0"/>
                  <a:t>-</a:t>
                </a:r>
                <a:r>
                  <a:rPr lang="ru-RU" sz="2400" b="0" dirty="0" smtClean="0"/>
                  <a:t>ой цепочки. Предполагаем, что хеш-функция равномерна, а ключи равновероятны.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Среднее время работы </a:t>
                </a:r>
                <a:endParaRPr lang="en-US" sz="24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/>
                            </a:rPr>
                            <m:t>ср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ru-RU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𝑀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2400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>
                              <a:latin typeface="Cambria Math"/>
                            </a:rPr>
                            <m:t>𝑀</m:t>
                          </m:r>
                          <m:r>
                            <a:rPr lang="en-US" sz="2400" b="0" i="1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𝑀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=1+</m:t>
                      </m:r>
                      <m:r>
                        <a:rPr lang="en-US" sz="2400" b="0" i="1" smtClean="0">
                          <a:latin typeface="Cambria Math"/>
                        </a:rPr>
                        <m:t>𝛼</m:t>
                      </m:r>
                    </m:oMath>
                  </m:oMathPara>
                </a14:m>
                <a:endParaRPr lang="ru-RU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99" t="-2160" r="-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38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Метод цепочек.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5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Хеш-функция.</a:t>
            </a:r>
            <a:endParaRPr lang="en-US" sz="1500" b="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5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ru-RU" sz="15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5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5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data );</a:t>
            </a:r>
            <a:endParaRPr lang="en-US" sz="15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500" b="0" dirty="0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5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Элемент цепочки</a:t>
            </a:r>
            <a:r>
              <a:rPr lang="en-US" sz="15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15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в хеш-таблице.</a:t>
            </a:r>
            <a:endParaRPr lang="en-US" sz="1500" b="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5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ru-RU" sz="15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15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CHashTableNode</a:t>
            </a:r>
            <a:r>
              <a:rPr lang="en-US" sz="15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5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Data;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CHashTableNode</a:t>
            </a:r>
            <a:r>
              <a:rPr lang="en-US" sz="15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&gt;*</a:t>
            </a: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500" b="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5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Хеш-таблица.</a:t>
            </a:r>
            <a:endParaRPr lang="en-US" sz="1500" b="0" dirty="0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5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5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CHashTable</a:t>
            </a: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5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CHashTable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5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initialSize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500" b="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Has( </a:t>
            </a:r>
            <a:r>
              <a:rPr lang="en-US" sz="15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key ) </a:t>
            </a:r>
            <a:r>
              <a:rPr lang="en-US" sz="1500" b="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5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Add</a:t>
            </a:r>
            <a:r>
              <a:rPr lang="ru-RU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5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key 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500" b="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Delete( </a:t>
            </a:r>
            <a:r>
              <a:rPr lang="en-US" sz="15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key );</a:t>
            </a:r>
            <a:endParaRPr lang="en-US" sz="15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500" b="0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vector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CHashTableNode</a:t>
            </a:r>
            <a:r>
              <a:rPr lang="en-US" sz="15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b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5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&gt;*&gt; </a:t>
            </a: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table;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sz="15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17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0" dirty="0" smtClean="0"/>
              <a:t>Все элементы хранятся непосредственно в массиве.</a:t>
            </a:r>
            <a:br>
              <a:rPr lang="ru-RU" sz="2600" b="0" dirty="0" smtClean="0"/>
            </a:br>
            <a:r>
              <a:rPr lang="ru-RU" sz="2600" b="0" dirty="0" smtClean="0"/>
              <a:t>Каждая запись в массиве содержит либо элемент, либо </a:t>
            </a:r>
            <a:r>
              <a:rPr lang="en-US" sz="2600" b="0" dirty="0" smtClean="0"/>
              <a:t>NIL.</a:t>
            </a:r>
          </a:p>
          <a:p>
            <a:pPr marL="0" indent="0">
              <a:buNone/>
            </a:pPr>
            <a:r>
              <a:rPr lang="ru-RU" sz="2600" b="0" dirty="0" smtClean="0"/>
              <a:t>При поиске элемента систематически проверяем ячейки до тех пор, пока не найдем искомый элемент или не убедимся в его отсутствии.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25</a:t>
            </a:fld>
            <a:endParaRPr lang="ru-RU"/>
          </a:p>
        </p:txBody>
      </p:sp>
      <p:pic>
        <p:nvPicPr>
          <p:cNvPr id="1026" name="Picture 2" descr="File:Hash table 5 0 1 1 1 1 0 SP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56" y="3510443"/>
            <a:ext cx="3619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631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0" u="sng" dirty="0" smtClean="0"/>
              <a:t>Вставка ключа.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/>
              <a:t>Вычисляем значение хеш-функции ключа – h.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Систематически проверяем ячейки, начиная от </a:t>
            </a:r>
            <a:r>
              <a:rPr lang="en-US" sz="2600" b="0" dirty="0" smtClean="0"/>
              <a:t>A[h]</a:t>
            </a:r>
            <a:r>
              <a:rPr lang="ru-RU" sz="2600" b="0" dirty="0" smtClean="0"/>
              <a:t>, до тех пор, пока не находим пустую ячейку.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Помещаем вставляемый ключ в найденную ячейку.</a:t>
            </a:r>
          </a:p>
          <a:p>
            <a:pPr marL="0" indent="0">
              <a:buNone/>
            </a:pPr>
            <a:r>
              <a:rPr lang="ru-RU" sz="2600" b="0" dirty="0" smtClean="0"/>
              <a:t>В п.2 поиск пустой ячейки выполняется в некоторой последовательности. Такая последовательность называется «</a:t>
            </a:r>
            <a:r>
              <a:rPr lang="ru-RU" sz="2600" dirty="0" smtClean="0"/>
              <a:t>последовательностью проб</a:t>
            </a:r>
            <a:r>
              <a:rPr lang="ru-RU" sz="2600" b="0" dirty="0" smtClean="0"/>
              <a:t>».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51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b="0" dirty="0" smtClean="0"/>
                  <a:t>Последовательность проб зависит от вставляемого в таблицу ключа. Для определения исследуемых ячеек расширим хеш-функцию, включив в нее номер пробы (от 0).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h</m:t>
                      </m:r>
                      <m:r>
                        <a:rPr lang="en-US" sz="2600" b="0" i="1" smtClean="0">
                          <a:latin typeface="Cambria Math"/>
                        </a:rPr>
                        <m:t> :</m:t>
                      </m:r>
                      <m:r>
                        <a:rPr lang="en-US" sz="2600" b="0" i="1" smtClean="0">
                          <a:latin typeface="Cambria Math"/>
                        </a:rPr>
                        <m:t>𝑈</m:t>
                      </m:r>
                      <m:r>
                        <a:rPr lang="en-US" sz="2600" b="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6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  <a:ea typeface="Cambria Math"/>
                            </a:rPr>
                            <m:t>0, 1,…,</m:t>
                          </m:r>
                          <m:r>
                            <a:rPr lang="en-US" sz="2600" b="0" i="1" smtClean="0"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sz="26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600" b="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600" b="0" i="1">
                              <a:latin typeface="Cambria Math"/>
                              <a:ea typeface="Cambria Math"/>
                            </a:rPr>
                            <m:t>0, 1,…,</m:t>
                          </m:r>
                          <m:r>
                            <a:rPr lang="en-US" sz="2600" b="0" i="1" smtClean="0"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sz="2600" b="0" i="1">
                              <a:latin typeface="Cambria Math"/>
                              <a:ea typeface="Cambria Math"/>
                            </a:rPr>
                            <m:t>−1</m:t>
                          </m:r>
                        </m:e>
                      </m:d>
                      <m:r>
                        <a:rPr lang="en-US" sz="2600" b="0" i="0" smtClean="0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sz="2600" b="0" dirty="0" smtClean="0"/>
              </a:p>
              <a:p>
                <a:pPr marL="0" indent="0">
                  <a:buNone/>
                </a:pPr>
                <a:endParaRPr lang="en-US" sz="2600" b="0" dirty="0" smtClean="0"/>
              </a:p>
              <a:p>
                <a:pPr marL="0" indent="0">
                  <a:buNone/>
                </a:pPr>
                <a:r>
                  <a:rPr lang="ru-RU" sz="2600" b="0" dirty="0" smtClean="0"/>
                  <a:t>Важно, чтобы для каждого ключа </a:t>
                </a:r>
                <a:r>
                  <a:rPr lang="en-US" sz="2600" b="0" dirty="0" smtClean="0"/>
                  <a:t>k </a:t>
                </a:r>
                <a:r>
                  <a:rPr lang="ru-RU" sz="2600" b="0" dirty="0" smtClean="0"/>
                  <a:t>последовательность проб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ru-RU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,0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6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600" b="0" i="1">
                                  <a:latin typeface="Cambria Math"/>
                                </a:rPr>
                                <m:t>,1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/>
                            </a:rPr>
                            <m:t>,…,</m:t>
                          </m:r>
                          <m:r>
                            <a:rPr lang="en-US" sz="2600" b="0" i="1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6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600" b="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b="0" dirty="0" smtClean="0"/>
              </a:p>
              <a:p>
                <a:pPr marL="0" indent="0">
                  <a:buNone/>
                </a:pPr>
                <a:r>
                  <a:rPr lang="ru-RU" sz="2600" b="0" dirty="0" smtClean="0"/>
                  <a:t>представляла собой перестановку множества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ru-RU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ru-RU" sz="2600" b="0" i="1" smtClean="0">
                            <a:latin typeface="Cambria Math"/>
                          </a:rPr>
                          <m:t>0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,1,…,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𝑀</m:t>
                        </m:r>
                        <m:r>
                          <a:rPr lang="en-US" sz="2600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sz="2600" b="0" dirty="0" smtClean="0"/>
                  <a:t>, чтобы могли быть просмотрены все ячейки таблицы.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 r="-1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273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Вставка ключа в </a:t>
            </a:r>
            <a:r>
              <a:rPr lang="ru-RU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хеш-таблицу</a:t>
            </a:r>
            <a:r>
              <a:rPr lang="en-US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ru-RU" sz="1800" b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без учета удаленных элементов).</a:t>
            </a:r>
            <a:endParaRPr lang="en-US" sz="1800" b="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CHashTable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::Insert( T&amp; k )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tableSize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 = h( k, 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800" b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IsNil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table[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) ) 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table[j] = k;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800" b="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CHashTableException</a:t>
            </a: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“Overflow” );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8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0" u="sng" dirty="0" smtClean="0"/>
              <a:t>Поиск ключа.</a:t>
            </a:r>
          </a:p>
          <a:p>
            <a:pPr marL="0" indent="0">
              <a:buNone/>
            </a:pPr>
            <a:r>
              <a:rPr lang="ru-RU" sz="2600" b="0" dirty="0" smtClean="0"/>
              <a:t>Исследуется та же последовательность, что и в алгоритме вставки ключа.</a:t>
            </a:r>
          </a:p>
          <a:p>
            <a:pPr marL="0" indent="0">
              <a:buNone/>
            </a:pPr>
            <a:r>
              <a:rPr lang="ru-RU" sz="2600" b="0" dirty="0" smtClean="0"/>
              <a:t>Если при поиске встречается пустая ячейка, поиск завершается неуспешно, поскольку искомый ключ должен был бы быть вставлен в эту ячейку в последовательности проб, и никак не позже нее.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2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Хеширование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0" dirty="0" smtClean="0"/>
              <a:t>Способы поиска:</a:t>
            </a:r>
          </a:p>
          <a:p>
            <a:r>
              <a:rPr lang="ru-RU" sz="2600" b="0" dirty="0" smtClean="0"/>
              <a:t>На основе операции сравнения двух ключей</a:t>
            </a:r>
          </a:p>
          <a:p>
            <a:pPr lvl="1"/>
            <a:r>
              <a:rPr lang="ru-RU" sz="2200" dirty="0" smtClean="0"/>
              <a:t>Бинарный поиск в упорядоченном массиве,</a:t>
            </a:r>
          </a:p>
          <a:p>
            <a:pPr lvl="1"/>
            <a:r>
              <a:rPr lang="ru-RU" sz="2200" dirty="0" smtClean="0"/>
              <a:t>Двоичное дерево поиска.</a:t>
            </a:r>
          </a:p>
          <a:p>
            <a:r>
              <a:rPr lang="ru-RU" sz="2600" b="0" dirty="0" smtClean="0"/>
              <a:t>Если ключ – неотрицательное число </a:t>
            </a:r>
            <a:r>
              <a:rPr lang="en-US" sz="2600" b="0" dirty="0" err="1" smtClean="0"/>
              <a:t>i</a:t>
            </a:r>
            <a:r>
              <a:rPr lang="ru-RU" sz="2600" b="0" dirty="0" smtClean="0"/>
              <a:t>, а элемент</a:t>
            </a:r>
            <a:br>
              <a:rPr lang="ru-RU" sz="2600" b="0" dirty="0" smtClean="0"/>
            </a:br>
            <a:r>
              <a:rPr lang="ru-RU" sz="2600" b="0" dirty="0" smtClean="0"/>
              <a:t>с ключом </a:t>
            </a:r>
            <a:r>
              <a:rPr lang="en-US" sz="2600" b="0" dirty="0" err="1" smtClean="0"/>
              <a:t>i</a:t>
            </a:r>
            <a:r>
              <a:rPr lang="en-US" sz="2600" b="0" dirty="0" smtClean="0"/>
              <a:t> </a:t>
            </a:r>
            <a:r>
              <a:rPr lang="ru-RU" sz="2600" b="0" dirty="0" smtClean="0"/>
              <a:t>хранится в массиве в позиции </a:t>
            </a:r>
            <a:r>
              <a:rPr lang="en-US" sz="2600" b="0" dirty="0" err="1" smtClean="0"/>
              <a:t>i</a:t>
            </a:r>
            <a:r>
              <a:rPr lang="ru-RU" sz="2600" b="0" dirty="0" smtClean="0"/>
              <a:t>, то обращение мгновенное. Т.е. ключ – индекс в массиве.</a:t>
            </a:r>
          </a:p>
          <a:p>
            <a:pPr marL="0" indent="0">
              <a:buNone/>
            </a:pPr>
            <a:r>
              <a:rPr lang="ru-RU" sz="2600" b="0" i="1" dirty="0" smtClean="0"/>
              <a:t>Хеширование</a:t>
            </a:r>
            <a:r>
              <a:rPr lang="ru-RU" sz="2600" b="0" dirty="0" smtClean="0"/>
              <a:t> – вариант поиска с использованием индексирования по ключу.</a:t>
            </a:r>
          </a:p>
          <a:p>
            <a:pPr marL="0" indent="0">
              <a:buNone/>
            </a:pPr>
            <a:r>
              <a:rPr lang="ru-RU" sz="2600" b="0" dirty="0" smtClean="0"/>
              <a:t>Сравнение ключей не требуется.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7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u="sng" dirty="0" smtClean="0"/>
              <a:t>Удаление ключа.</a:t>
            </a:r>
          </a:p>
          <a:p>
            <a:pPr marL="0" indent="0">
              <a:buNone/>
            </a:pPr>
            <a:r>
              <a:rPr lang="ru-RU" sz="2400" b="0" dirty="0" smtClean="0"/>
              <a:t>Алгоритм удаления достаточен сложен</a:t>
            </a:r>
            <a:r>
              <a:rPr lang="en-US" sz="2400" b="0" dirty="0" smtClean="0"/>
              <a:t>.</a:t>
            </a:r>
            <a:endParaRPr lang="ru-RU" sz="2400" b="0" dirty="0" smtClean="0"/>
          </a:p>
          <a:p>
            <a:pPr marL="0" indent="0">
              <a:buNone/>
            </a:pPr>
            <a:r>
              <a:rPr lang="ru-RU" sz="2400" b="0" dirty="0" smtClean="0"/>
              <a:t>Нельзя при удалении ключа из ячейки </a:t>
            </a:r>
            <a:r>
              <a:rPr lang="en-US" sz="2400" b="0" dirty="0" err="1" smtClean="0"/>
              <a:t>i</a:t>
            </a:r>
            <a:r>
              <a:rPr lang="en-US" sz="2400" b="0" dirty="0" smtClean="0"/>
              <a:t> </a:t>
            </a:r>
            <a:r>
              <a:rPr lang="ru-RU" sz="2400" b="0" dirty="0" smtClean="0"/>
              <a:t>просто пометить ее значением </a:t>
            </a:r>
            <a:r>
              <a:rPr lang="en-US" sz="2400" b="0" dirty="0" smtClean="0"/>
              <a:t>NIL.</a:t>
            </a:r>
            <a:r>
              <a:rPr lang="ru-RU" sz="2400" b="0" dirty="0" smtClean="0"/>
              <a:t> Иначе в последовательности проб для некоторого ключа (или некоторых) возникнет пустая ячейка, что приведет к неправильной работе алгоритма поиска.</a:t>
            </a:r>
          </a:p>
          <a:p>
            <a:pPr marL="0" indent="0">
              <a:buNone/>
            </a:pPr>
            <a:r>
              <a:rPr lang="ru-RU" sz="2400" b="0" u="sng" dirty="0" smtClean="0"/>
              <a:t>Решение.</a:t>
            </a:r>
            <a:r>
              <a:rPr lang="ru-RU" sz="2400" b="0" dirty="0" smtClean="0"/>
              <a:t> Помечать удаляемые ячейки спец. значением «</a:t>
            </a:r>
            <a:r>
              <a:rPr lang="en-US" sz="2400" b="0" dirty="0" smtClean="0"/>
              <a:t>Deleted</a:t>
            </a:r>
            <a:r>
              <a:rPr lang="ru-RU" sz="2400" b="0" dirty="0" smtClean="0"/>
              <a:t>».</a:t>
            </a:r>
          </a:p>
          <a:p>
            <a:pPr marL="0" indent="0">
              <a:buNone/>
            </a:pPr>
            <a:r>
              <a:rPr lang="ru-RU" sz="2400" b="0" dirty="0" smtClean="0"/>
              <a:t>Нужно изменить методы поиска и вставки.</a:t>
            </a:r>
            <a:br>
              <a:rPr lang="ru-RU" sz="2400" b="0" dirty="0" smtClean="0"/>
            </a:br>
            <a:r>
              <a:rPr lang="ru-RU" sz="2400" b="0" dirty="0" smtClean="0"/>
              <a:t>В методе вставки проверять «</a:t>
            </a:r>
            <a:r>
              <a:rPr lang="en-US" sz="2400" b="0" dirty="0" smtClean="0"/>
              <a:t>Deleted</a:t>
            </a:r>
            <a:r>
              <a:rPr lang="ru-RU" sz="2400" b="0" dirty="0" smtClean="0"/>
              <a:t>», вставлять на его место.</a:t>
            </a:r>
            <a:r>
              <a:rPr lang="ru-RU" sz="2400" b="0" dirty="0"/>
              <a:t/>
            </a:r>
            <a:br>
              <a:rPr lang="ru-RU" sz="2400" b="0" dirty="0"/>
            </a:br>
            <a:r>
              <a:rPr lang="ru-RU" sz="2400" b="0" dirty="0" smtClean="0"/>
              <a:t>В методе поиска продолжать поиск при обнаружении «</a:t>
            </a:r>
            <a:r>
              <a:rPr lang="en-US" sz="2400" b="0" dirty="0" smtClean="0"/>
              <a:t>Deleted</a:t>
            </a:r>
            <a:r>
              <a:rPr lang="ru-RU" sz="2400" b="0" dirty="0" smtClean="0"/>
              <a:t>».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496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u="sng" dirty="0" smtClean="0"/>
                  <a:t>Вычисление последовательности проб.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Желательно, чтобы для различных ключей </a:t>
                </a:r>
                <a:r>
                  <a:rPr lang="en-US" sz="2400" b="0" dirty="0" smtClean="0"/>
                  <a:t>k </a:t>
                </a:r>
                <a:r>
                  <a:rPr lang="ru-RU" sz="2400" b="0" dirty="0" smtClean="0"/>
                  <a:t>последовательность проб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ru-RU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b="0" i="1">
                                <a:latin typeface="Cambria Math"/>
                              </a:rPr>
                              <m:t>,0</m:t>
                            </m:r>
                          </m:e>
                        </m:d>
                        <m:r>
                          <a:rPr lang="en-US" sz="2400" b="0" i="1">
                            <a:latin typeface="Cambria Math"/>
                          </a:rPr>
                          <m:t>,</m:t>
                        </m:r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b="0" i="1">
                                <a:latin typeface="Cambria Math"/>
                              </a:rPr>
                              <m:t>,1</m:t>
                            </m:r>
                          </m:e>
                        </m:d>
                        <m:r>
                          <a:rPr lang="en-US" sz="2400" b="0" i="1">
                            <a:latin typeface="Cambria Math"/>
                          </a:rPr>
                          <m:t>,…,</m:t>
                        </m:r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b="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b="0" i="1">
                                <a:latin typeface="Cambria Math"/>
                              </a:rPr>
                              <m:t>𝑀</m:t>
                            </m:r>
                            <m:r>
                              <a:rPr lang="en-US" sz="2400" b="0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400" b="0" dirty="0" smtClean="0"/>
                  <a:t> давала большое количество последовательностей-перестановок множества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ru-RU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ru-RU" sz="2400" b="0" i="1">
                            <a:latin typeface="Cambria Math"/>
                          </a:rPr>
                          <m:t>0</m:t>
                        </m:r>
                        <m:r>
                          <a:rPr lang="en-US" sz="2400" b="0" i="1">
                            <a:latin typeface="Cambria Math"/>
                          </a:rPr>
                          <m:t>,1,…,</m:t>
                        </m:r>
                        <m:r>
                          <a:rPr lang="en-US" sz="2400" b="0" i="1">
                            <a:latin typeface="Cambria Math"/>
                          </a:rPr>
                          <m:t>𝑀</m:t>
                        </m:r>
                        <m:r>
                          <a:rPr lang="en-US" sz="2400" b="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sz="24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Обычно используются три метода построения </a:t>
                </a:r>
                <a:r>
                  <a:rPr lang="en-US" sz="2400" b="0" dirty="0" smtClean="0"/>
                  <a:t>h(k, </a:t>
                </a:r>
                <a:r>
                  <a:rPr lang="en-US" sz="2400" b="0" dirty="0" err="1" smtClean="0"/>
                  <a:t>i</a:t>
                </a:r>
                <a:r>
                  <a:rPr lang="en-US" sz="2400" b="0" dirty="0" smtClean="0"/>
                  <a:t>):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sz="2400" b="0" dirty="0" smtClean="0"/>
                  <a:t>Линейное пробирование.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sz="2400" b="0" dirty="0" smtClean="0"/>
                  <a:t>Квадратичное пробирование.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sz="2400" b="0" dirty="0" smtClean="0"/>
                  <a:t>Двойное хеширование.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017" r="-1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744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u="sng" dirty="0" smtClean="0"/>
                  <a:t>Линейное пробирование.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mod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𝑀</m:t>
                      </m:r>
                      <m:r>
                        <a:rPr lang="en-US" sz="24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Основная проблема – кластеризация</a:t>
                </a:r>
                <a:r>
                  <a:rPr lang="ru-RU" sz="24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Последовательность подряд идущих занятых элементов таблицы быстро увеличивается, образуя кластер.</a:t>
                </a:r>
                <a:endParaRPr lang="ru-RU" sz="2400" b="0" dirty="0" smtClean="0"/>
              </a:p>
              <a:p>
                <a:pPr marL="0" indent="0">
                  <a:buNone/>
                </a:pPr>
                <a:r>
                  <a:rPr lang="ru-RU" sz="2400" b="0" dirty="0"/>
                  <a:t>Если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ru-RU" sz="2400" b="0" i="1">
                        <a:latin typeface="Cambria Math"/>
                      </a:rPr>
                      <m:t>=</m:t>
                    </m:r>
                    <m:r>
                      <a:rPr lang="en-US" sz="2400" b="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sz="2400" b="0" dirty="0"/>
                  <a:t>, то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latin typeface="Cambria Math"/>
                          </a:rPr>
                          <m:t>,</m:t>
                        </m:r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ru-RU" sz="2400" b="0" i="1">
                        <a:latin typeface="Cambria Math"/>
                      </a:rPr>
                      <m:t>=</m:t>
                    </m:r>
                    <m:r>
                      <a:rPr lang="en-US" sz="2400" b="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𝑟</m:t>
                        </m:r>
                      </m:e>
                    </m:d>
                  </m:oMath>
                </a14:m>
                <a:r>
                  <a:rPr lang="ru-RU" sz="2400" b="0" dirty="0"/>
                  <a:t> для всех </a:t>
                </a:r>
                <a:r>
                  <a:rPr lang="en-US" sz="2400" b="0" dirty="0" smtClean="0"/>
                  <a:t>r</a:t>
                </a:r>
                <a:r>
                  <a:rPr lang="ru-RU" sz="2400" b="0" dirty="0" smtClean="0"/>
                  <a:t>.</a:t>
                </a:r>
                <a:endParaRPr lang="ru-RU" sz="2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891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400" u="sng" dirty="0" smtClean="0"/>
                  <a:t>Квадратичное пробирование.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mod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𝑀</m:t>
                      </m:r>
                      <m:r>
                        <a:rPr lang="en-US" sz="24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ru-RU" sz="2400" b="0" dirty="0"/>
                  <a:t>Требуется, чтобы последовательность проб содержала все индексы </a:t>
                </a:r>
                <a:r>
                  <a:rPr lang="en-US" sz="2400" b="0" dirty="0"/>
                  <a:t>0, .. , M–1. </a:t>
                </a:r>
                <a:r>
                  <a:rPr lang="ru-RU" sz="2400" b="0" dirty="0" smtClean="0"/>
                  <a:t>Требуется подбирать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ru-RU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b="0" dirty="0" smtClean="0"/>
                  <a:t>.</a:t>
                </a:r>
                <a:endParaRPr lang="ru-RU" sz="2400" b="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При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/>
                          </a:rPr>
                          <m:t>с</m:t>
                        </m:r>
                      </m:e>
                      <m:sub>
                        <m:r>
                          <a:rPr lang="ru-RU" sz="24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2400" b="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/>
                          </a:rPr>
                          <m:t>с</m:t>
                        </m:r>
                      </m:e>
                      <m:sub>
                        <m:r>
                          <a:rPr lang="ru-RU" sz="2400" b="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ru-RU" sz="2400" b="0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2400" b="0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sz="2400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sz="2400" b="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b="0" dirty="0" smtClean="0"/>
                  <a:t>, то проба вычисляется рекуррентно: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𝑖</m:t>
                      </m:r>
                      <m:r>
                        <a:rPr lang="ru-RU" sz="2400" b="0" i="1" smtClean="0">
                          <a:latin typeface="Cambria Math"/>
                        </a:rPr>
                        <m:t>+1 </m:t>
                      </m:r>
                      <m:d>
                        <m:dPr>
                          <m:ctrlPr>
                            <a:rPr lang="ru-RU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𝑚𝑜𝑑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sz="2400" b="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Возникает </a:t>
                </a:r>
                <a:r>
                  <a:rPr lang="ru-RU" sz="2400" u="sng" dirty="0" smtClean="0"/>
                  <a:t>в</a:t>
                </a:r>
                <a:r>
                  <a:rPr lang="ru-RU" sz="2400" u="sng" dirty="0" smtClean="0"/>
                  <a:t>торичная </a:t>
                </a:r>
                <a:r>
                  <a:rPr lang="ru-RU" sz="2400" u="sng" dirty="0" smtClean="0"/>
                  <a:t>кластеризация</a:t>
                </a:r>
                <a:r>
                  <a:rPr lang="ru-RU" sz="2400" u="sng" dirty="0" smtClean="0"/>
                  <a:t>.</a:t>
                </a:r>
                <a:r>
                  <a:rPr lang="ru-RU" sz="2400" dirty="0" smtClean="0"/>
                  <a:t> </a:t>
                </a:r>
                <a:r>
                  <a:rPr lang="ru-RU" sz="2400" b="0" dirty="0" smtClean="0"/>
                  <a:t>Проявляется на ключах с одинаковым </a:t>
                </a:r>
                <a:r>
                  <a:rPr lang="ru-RU" sz="2400" b="0" dirty="0" err="1" smtClean="0"/>
                  <a:t>хеш</a:t>
                </a:r>
                <a:r>
                  <a:rPr lang="ru-RU" sz="2400" b="0" dirty="0" smtClean="0"/>
                  <a:t>-значением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400" b="0" dirty="0" smtClean="0"/>
                  <a:t>.</a:t>
                </a:r>
                <a:r>
                  <a:rPr lang="ru-RU" sz="2400" b="0" dirty="0" smtClean="0"/>
                  <a:t/>
                </a:r>
                <a:br>
                  <a:rPr lang="ru-RU" sz="2400" b="0" dirty="0" smtClean="0"/>
                </a:br>
                <a:r>
                  <a:rPr lang="ru-RU" sz="2400" b="0" dirty="0" smtClean="0"/>
                  <a:t>Если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latin typeface="Cambria Math"/>
                          </a:rPr>
                          <m:t>,</m:t>
                        </m:r>
                        <m:r>
                          <a:rPr lang="ru-RU" sz="24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ru-RU" sz="2400" b="0" i="1" smtClean="0">
                        <a:latin typeface="Cambria Math"/>
                      </a:rPr>
                      <m:t>=</m:t>
                    </m:r>
                    <m:r>
                      <a:rPr lang="en-US" sz="2400" b="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>
                            <a:latin typeface="Cambria Math"/>
                          </a:rPr>
                          <m:t>,</m:t>
                        </m:r>
                        <m:r>
                          <a:rPr lang="ru-RU" sz="2400" b="0" i="1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ru-RU" sz="2400" b="0" dirty="0" smtClean="0"/>
                  <a:t>, то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latin typeface="Cambria Math"/>
                          </a:rPr>
                          <m:t>,</m:t>
                        </m:r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ru-RU" sz="2400" b="0" i="1">
                        <a:latin typeface="Cambria Math"/>
                      </a:rPr>
                      <m:t>=</m:t>
                    </m:r>
                    <m:r>
                      <a:rPr lang="en-US" sz="2400" b="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400" b="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>
                            <a:latin typeface="Cambria Math"/>
                          </a:rPr>
                          <m:t>,</m:t>
                        </m:r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sz="2400" b="0" dirty="0" smtClean="0"/>
                  <a:t> для всех </a:t>
                </a:r>
                <a:r>
                  <a:rPr lang="en-US" sz="2400" b="0" dirty="0" err="1" smtClean="0"/>
                  <a:t>i</a:t>
                </a:r>
                <a:r>
                  <a:rPr lang="ru-RU" sz="2400" b="0" dirty="0" smtClean="0"/>
                  <a:t>.</a:t>
                </a:r>
                <a:r>
                  <a:rPr lang="en-US" sz="2400" b="0" dirty="0"/>
                  <a:t/>
                </a:r>
                <a:br>
                  <a:rPr lang="en-US" sz="2400" b="0" dirty="0"/>
                </a:br>
                <a:r>
                  <a:rPr lang="ru-RU" sz="2400" b="0" dirty="0" smtClean="0"/>
                  <a:t>Соответствует цепочкам в методе цепочек. Разница лишь в том, что в методе открытой адресации эти цепочки могут еще пересекаться.</a:t>
                </a:r>
                <a:endParaRPr lang="en-US" sz="24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7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715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sz="2400" u="sng" dirty="0" smtClean="0"/>
                  <a:t>Квадратичное пробирование.</a:t>
                </a:r>
              </a:p>
              <a:p>
                <a:pPr marL="0" indent="0">
                  <a:buNone/>
                </a:pPr>
                <a:r>
                  <a:rPr lang="ru-RU" sz="2400" b="0" u="sng" dirty="0" smtClean="0"/>
                  <a:t>Утверждение.</a:t>
                </a:r>
                <a:r>
                  <a:rPr lang="ru-RU" sz="2400" b="0" dirty="0" smtClean="0"/>
                  <a:t>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sz="2400" b="0" i="1" smtClean="0">
                            <a:latin typeface="Cambria Math"/>
                          </a:rPr>
                          <m:t>с</m:t>
                        </m:r>
                      </m:e>
                      <m:sub>
                        <m:r>
                          <a:rPr lang="ru-RU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sz="2400" b="0" i="1" smtClean="0">
                            <a:latin typeface="Cambria Math"/>
                          </a:rPr>
                          <m:t>с</m:t>
                        </m:r>
                      </m:e>
                      <m:sub>
                        <m:r>
                          <a:rPr lang="ru-RU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ru-RU" sz="2400" b="0" i="1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ru-RU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sz="24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b="0" dirty="0" smtClean="0"/>
                  <a:t>, 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ru-RU" sz="2400" b="0" dirty="0" smtClean="0"/>
                  <a:t>, то квадратичное пробирование дает перестановку </a:t>
                </a:r>
                <a:r>
                  <a:rPr lang="en-US" sz="2400" b="0" dirty="0" smtClean="0"/>
                  <a:t>{0, 1, 2, 3, …, </a:t>
                </a:r>
                <a:r>
                  <a:rPr lang="en-US" sz="2400" b="0" dirty="0" smtClean="0"/>
                  <a:t>M-1}.</a:t>
                </a:r>
                <a:endParaRPr lang="en-US" sz="2400" b="0" dirty="0"/>
              </a:p>
              <a:p>
                <a:pPr marL="0" indent="0">
                  <a:buNone/>
                </a:pPr>
                <a:r>
                  <a:rPr lang="ru-RU" sz="2400" b="0" u="sng" dirty="0" smtClean="0"/>
                  <a:t>Доказательство.</a:t>
                </a:r>
                <a:r>
                  <a:rPr lang="ru-RU" sz="2400" b="0" dirty="0" smtClean="0"/>
                  <a:t> От противного. Пусть существуют </a:t>
                </a:r>
                <a:r>
                  <a:rPr lang="en-US" sz="2400" b="0" dirty="0" err="1" smtClean="0"/>
                  <a:t>i</a:t>
                </a:r>
                <a:r>
                  <a:rPr lang="ru-RU" sz="2400" b="0" dirty="0"/>
                  <a:t> </a:t>
                </a:r>
                <a:r>
                  <a:rPr lang="ru-RU" sz="2400" b="0" dirty="0" smtClean="0"/>
                  <a:t>и </a:t>
                </a:r>
                <a:r>
                  <a:rPr lang="en-US" sz="2400" b="0" dirty="0" smtClean="0"/>
                  <a:t>j</a:t>
                </a:r>
                <a:r>
                  <a:rPr lang="ru-RU" sz="2400" b="0" dirty="0" smtClean="0"/>
                  <a:t>,</a:t>
                </a:r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𝑀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r>
                  <a:rPr lang="en-US" sz="2400" b="0" dirty="0" smtClean="0"/>
                  <a:t>,</a:t>
                </a:r>
                <a:r>
                  <a:rPr lang="ru-RU" sz="2400" b="0" dirty="0" smtClean="0"/>
                  <a:t> для которых </a:t>
                </a:r>
                <a:endParaRPr lang="en-US" sz="2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𝑚𝑜𝑑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Тогда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𝑖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𝑗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𝑗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𝐷</m:t>
                      </m:r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𝑗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𝐷</m:t>
                      </m:r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Если </a:t>
                </a:r>
                <a:r>
                  <a:rPr lang="en-US" sz="2400" b="0" dirty="0" err="1" smtClean="0"/>
                  <a:t>i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и </a:t>
                </a:r>
                <a:r>
                  <a:rPr lang="en-US" sz="2400" b="0" dirty="0" smtClean="0"/>
                  <a:t>j </a:t>
                </a:r>
                <a:r>
                  <a:rPr lang="ru-RU" sz="2400" b="0" dirty="0" smtClean="0"/>
                  <a:t>одинаковой четности, то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𝑖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r>
                      <a:rPr lang="en-US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нечетна, но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𝑖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не может делиться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400" b="0" dirty="0" smtClean="0"/>
                  <a:t>Если </a:t>
                </a:r>
                <a:r>
                  <a:rPr lang="en-US" sz="2400" b="0" dirty="0" err="1" smtClean="0"/>
                  <a:t>i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и </a:t>
                </a:r>
                <a:r>
                  <a:rPr lang="en-US" sz="2400" b="0" dirty="0" smtClean="0"/>
                  <a:t>j </a:t>
                </a:r>
                <a:r>
                  <a:rPr lang="ru-RU" sz="2400" b="0" dirty="0" smtClean="0"/>
                  <a:t>разной четности, то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𝑖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ru-RU" sz="2400" b="0" dirty="0" smtClean="0"/>
                  <a:t> нечетна, но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𝑖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𝑗</m:t>
                    </m:r>
                    <m:r>
                      <a:rPr lang="en-US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не может делиться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  <m:r>
                          <a:rPr lang="ru-RU" sz="2400" b="0" i="1" smtClean="0">
                            <a:latin typeface="Cambria Math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b="0" dirty="0" smtClean="0"/>
                  <a:t>, </a:t>
                </a:r>
                <a:r>
                  <a:rPr lang="ru-RU" sz="2400" b="0" dirty="0" smtClean="0"/>
                  <a:t>т.к.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0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+1&lt;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b="0" dirty="0" smtClean="0"/>
                  <a:t>. </a:t>
                </a:r>
                <a:r>
                  <a:rPr lang="ru-RU" sz="2400" b="0" dirty="0" smtClean="0"/>
                  <a:t>Противоречие.</a:t>
                </a:r>
                <a:endParaRPr lang="en-US" sz="24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99" t="-4193" b="-20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792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u="sng" dirty="0" smtClean="0"/>
                  <a:t>Двойное хеширование.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mod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𝑀</m:t>
                      </m:r>
                      <m:r>
                        <a:rPr lang="en-US" sz="24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Требуется, чтобы последовательность проб содержала все индексы </a:t>
                </a:r>
                <a:r>
                  <a:rPr lang="en-US" sz="2400" b="0" dirty="0" smtClean="0"/>
                  <a:t>0, .. , M–1. </a:t>
                </a:r>
                <a:r>
                  <a:rPr lang="ru-RU" sz="2400" b="0" dirty="0" smtClean="0"/>
                  <a:t>Для этого все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должны быть взаимно простыми с </a:t>
                </a:r>
                <a:r>
                  <a:rPr lang="en-US" sz="2400" b="0" dirty="0" smtClean="0"/>
                  <a:t>M</a:t>
                </a:r>
                <a:r>
                  <a:rPr lang="ru-RU" sz="2400" b="0" dirty="0" smtClean="0"/>
                  <a:t>.</a:t>
                </a:r>
              </a:p>
              <a:p>
                <a:r>
                  <a:rPr lang="en-US" sz="2400" b="0" dirty="0" smtClean="0"/>
                  <a:t>M </a:t>
                </a:r>
                <a:r>
                  <a:rPr lang="ru-RU" sz="2400" b="0" dirty="0" smtClean="0"/>
                  <a:t>может быть степенью двойки,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всегда возвращать нечетные числа.</a:t>
                </a:r>
              </a:p>
              <a:p>
                <a:r>
                  <a:rPr lang="en-US" sz="2400" b="0" dirty="0" smtClean="0"/>
                  <a:t>M </a:t>
                </a:r>
                <a:r>
                  <a:rPr lang="ru-RU" sz="2400" b="0" dirty="0" smtClean="0"/>
                  <a:t>простое,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2400" b="0" dirty="0" smtClean="0"/>
                  <a:t> меньше </a:t>
                </a:r>
                <a:r>
                  <a:rPr lang="en-US" sz="2400" b="0" dirty="0" smtClean="0"/>
                  <a:t>M.</a:t>
                </a: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ru-RU" sz="2400" b="0" dirty="0" smtClean="0"/>
                  <a:t>Общее количество последовательностей проб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0" dirty="0" smtClean="0"/>
                  <a:t>.</a:t>
                </a:r>
                <a:endParaRPr lang="ru-RU" sz="24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699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400" b="0" u="sng" dirty="0" smtClean="0"/>
                  <a:t>Анализ хеш-таблиц с открытой адресацией.</a:t>
                </a:r>
              </a:p>
              <a:p>
                <a:pPr marL="0" indent="0">
                  <a:buNone/>
                </a:pPr>
                <a:r>
                  <a:rPr lang="ru-RU" sz="2400" u="sng" dirty="0" smtClean="0"/>
                  <a:t>Теорема.</a:t>
                </a:r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Математическое ожидание количества проб при неуспешном поиске в хеш-таблице с открытой адресацией и коэффициентом заполнения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𝛼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sz="2400" b="0" dirty="0" smtClean="0"/>
                  <a:t> </a:t>
                </a:r>
                <a:r>
                  <a:rPr lang="ru-RU" sz="2400" b="0" dirty="0" smtClean="0"/>
                  <a:t>в предположении равномерного хеширования не превышает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24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400" b="0" u="sng" dirty="0" smtClean="0"/>
                  <a:t>Без доказательства.</a:t>
                </a:r>
              </a:p>
              <a:p>
                <a:pPr marL="0" indent="0">
                  <a:buNone/>
                </a:pPr>
                <a:endParaRPr lang="en-US" sz="2400" b="0" dirty="0" smtClean="0"/>
              </a:p>
              <a:p>
                <a:pPr marL="0" indent="0">
                  <a:buNone/>
                </a:pPr>
                <a:r>
                  <a:rPr lang="ru-RU" sz="2400" b="0" dirty="0" smtClean="0"/>
                  <a:t>Время работы</a:t>
                </a:r>
                <a:r>
                  <a:rPr lang="en-US" sz="2400" b="0" dirty="0" smtClean="0"/>
                  <a:t> </a:t>
                </a:r>
                <a:r>
                  <a:rPr lang="ru-RU" sz="2400" b="0" dirty="0"/>
                  <a:t>методов поиска, добавления и </a:t>
                </a:r>
                <a:r>
                  <a:rPr lang="ru-RU" sz="2400" b="0" dirty="0" smtClean="0"/>
                  <a:t>удаления</a:t>
                </a:r>
                <a:r>
                  <a:rPr lang="en-US" sz="2400" b="0" dirty="0"/>
                  <a:t>:</a:t>
                </a:r>
                <a:r>
                  <a:rPr lang="ru-RU" sz="2400" b="0" dirty="0" smtClean="0"/>
                  <a:t/>
                </a:r>
                <a:br>
                  <a:rPr lang="ru-RU" sz="2400" b="0" dirty="0" smtClean="0"/>
                </a:br>
                <a:r>
                  <a:rPr lang="ru-RU" sz="2400" b="0" dirty="0" smtClean="0"/>
                  <a:t>В лучшем случае </a:t>
                </a:r>
                <a:r>
                  <a:rPr lang="en-US" sz="2400" b="0" dirty="0" smtClean="0"/>
                  <a:t>–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b="0" dirty="0" smtClean="0"/>
                  <a:t>.</a:t>
                </a:r>
                <a:br>
                  <a:rPr lang="en-US" sz="2400" b="0" dirty="0" smtClean="0"/>
                </a:br>
                <a:r>
                  <a:rPr lang="ru-RU" sz="2400" b="0" dirty="0" smtClean="0"/>
                  <a:t>В худшем случае –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400" b="0" dirty="0" smtClean="0"/>
                  <a:t>.</a:t>
                </a:r>
                <a:br>
                  <a:rPr lang="en-US" sz="2400" b="0" dirty="0" smtClean="0"/>
                </a:br>
                <a:r>
                  <a:rPr lang="ru-RU" sz="2400" b="0" dirty="0" smtClean="0"/>
                  <a:t>В среднем –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>
                                <a:latin typeface="Cambria Math"/>
                              </a:rPr>
                              <m:t>1−</m:t>
                            </m:r>
                            <m:r>
                              <a:rPr lang="en-US" sz="2400" b="0" i="1">
                                <a:latin typeface="Cambria Math"/>
                              </a:rPr>
                              <m:t>𝛼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2400" b="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7" t="-17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738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Хеш-таблицы. Открытая адресация.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b="0" dirty="0" smtClean="0"/>
                  <a:t>Плюсы.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+ Основное преимущество метода открытой адресации – не тратится память на хранение указателей списка.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+ Нет элементов, хранящихся вне таблицы.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Минусы.</a:t>
                </a:r>
              </a:p>
              <a:p>
                <a:pPr marL="0" indent="0">
                  <a:buNone/>
                </a:pPr>
                <a:r>
                  <a:rPr lang="ru-RU" sz="2600" b="0" dirty="0"/>
                  <a:t>–</a:t>
                </a:r>
                <a:r>
                  <a:rPr lang="ru-RU" sz="2600" b="0" dirty="0" smtClean="0"/>
                  <a:t> Хеш-таблица может оказаться заполненной. Коэффициент заполнения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ru-RU" sz="2600" b="0" dirty="0" smtClean="0"/>
                  <a:t> не может быть больше 1.</a:t>
                </a:r>
              </a:p>
              <a:p>
                <a:pPr marL="0" indent="0">
                  <a:buNone/>
                </a:pPr>
                <a:r>
                  <a:rPr lang="ru-RU" sz="2600" b="0" dirty="0"/>
                  <a:t>–</a:t>
                </a:r>
                <a:r>
                  <a:rPr lang="ru-RU" sz="2600" b="0" dirty="0" smtClean="0"/>
                  <a:t> При приближении коэффициента заполнения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/>
                      </a:rPr>
                      <m:t>𝛼</m:t>
                    </m:r>
                  </m:oMath>
                </a14:m>
                <a:r>
                  <a:rPr lang="ru-RU" sz="2600" b="0" dirty="0" smtClean="0"/>
                  <a:t> к 1 среднее время работы поиска, добавления и удаления стремится к </a:t>
                </a:r>
                <a:r>
                  <a:rPr lang="en-US" sz="2600" b="0" dirty="0" smtClean="0"/>
                  <a:t>N.</a:t>
                </a:r>
              </a:p>
              <a:p>
                <a:pPr marL="0" indent="0">
                  <a:buNone/>
                </a:pPr>
                <a:r>
                  <a:rPr lang="en-US" sz="2600" b="0" dirty="0" smtClean="0"/>
                  <a:t>– </a:t>
                </a:r>
                <a:r>
                  <a:rPr lang="ru-RU" sz="2600" b="0" dirty="0" smtClean="0"/>
                  <a:t>Сложное удаление.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 r="-899" b="-17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223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Динамическая хеш-таблица.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b="0" dirty="0" smtClean="0"/>
                  <a:t>Изначально может быть неизвестно количество хранимых ключей. Коэффициент заполнения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sz="2600" b="0" dirty="0" smtClean="0"/>
                  <a:t> </a:t>
                </a:r>
                <a:r>
                  <a:rPr lang="ru-RU" sz="2600" b="0" dirty="0" smtClean="0"/>
                  <a:t>может приближаться к 1, а в реализации</a:t>
                </a:r>
                <a:r>
                  <a:rPr lang="en-US" sz="2600" b="0" dirty="0" smtClean="0"/>
                  <a:t> </a:t>
                </a:r>
                <a:r>
                  <a:rPr lang="ru-RU" sz="2600" b="0" dirty="0" smtClean="0"/>
                  <a:t>методом цепочек может быть больше 1.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Среднее время работы для метода цепочек: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1+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600" b="0" dirty="0" smtClean="0"/>
                  <a:t>,</a:t>
                </a:r>
                <a:br>
                  <a:rPr lang="en-US" sz="2600" b="0" dirty="0" smtClean="0"/>
                </a:br>
                <a:r>
                  <a:rPr lang="ru-RU" sz="2600" b="0" dirty="0" smtClean="0"/>
                  <a:t>для открытой адресации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600" b="0" i="1">
                            <a:latin typeface="Cambria Math"/>
                          </a:rPr>
                        </m:ctrlPr>
                      </m:dPr>
                      <m:e>
                        <m:r>
                          <a:rPr lang="ru-RU" sz="2600" b="0" i="1" smtClean="0">
                            <a:latin typeface="Cambria Math"/>
                          </a:rPr>
                          <m:t>1</m:t>
                        </m:r>
                        <m:r>
                          <a:rPr lang="en-US" sz="2600" b="0" i="1" smtClean="0">
                            <a:latin typeface="Cambria Math"/>
                          </a:rPr>
                          <m:t>/(</m:t>
                        </m:r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  <m:r>
                          <a:rPr lang="ru-RU" sz="2600" b="0" i="1" smtClean="0">
                            <a:latin typeface="Cambria Math"/>
                          </a:rPr>
                          <m:t> −</m:t>
                        </m:r>
                        <m:r>
                          <a:rPr lang="en-US" sz="2600" b="0" i="1">
                            <a:latin typeface="Cambria Math"/>
                          </a:rPr>
                          <m:t>𝛼</m:t>
                        </m:r>
                        <m:r>
                          <a:rPr lang="en-US" sz="2600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600" b="0" dirty="0" smtClean="0"/>
                  <a:t>.</a:t>
                </a:r>
                <a:endParaRPr lang="ru-RU" sz="2600" b="0" dirty="0" smtClean="0"/>
              </a:p>
              <a:p>
                <a:pPr marL="0" indent="0">
                  <a:buNone/>
                </a:pPr>
                <a:r>
                  <a:rPr lang="ru-RU" sz="2600" b="0" dirty="0" smtClean="0"/>
                  <a:t>Требуется</a:t>
                </a:r>
                <a:r>
                  <a:rPr lang="en-US" sz="2600" b="0" dirty="0" smtClean="0"/>
                  <a:t> </a:t>
                </a:r>
                <a:r>
                  <a:rPr lang="ru-RU" sz="2600" b="0" dirty="0" smtClean="0"/>
                  <a:t>динамически увеличивать размер таблицы. Аналогично динамическому массиву.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Процесс увеличения размера хеш-таблицы называется «</a:t>
                </a:r>
                <a:r>
                  <a:rPr lang="ru-RU" sz="2600" dirty="0" err="1" smtClean="0"/>
                  <a:t>перехешированием</a:t>
                </a:r>
                <a:r>
                  <a:rPr lang="ru-RU" sz="2600" b="0" dirty="0" smtClean="0"/>
                  <a:t>».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 r="-20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533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Динамическая хеш-таблица.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dirty="0" smtClean="0"/>
                  <a:t>Перехеширование</a:t>
                </a:r>
                <a:r>
                  <a:rPr lang="ru-RU" sz="2600" b="0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600" b="0" dirty="0" smtClean="0"/>
                  <a:t>Создать новую пустую таблицу. Размер новой таблицы</a:t>
                </a:r>
                <a:r>
                  <a:rPr lang="en-US" sz="26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/>
                          </a:rPr>
                          <m:t>𝑀</m:t>
                        </m:r>
                      </m:e>
                    </m:acc>
                  </m:oMath>
                </a14:m>
                <a:r>
                  <a:rPr lang="ru-RU" sz="2600" b="0" dirty="0" smtClean="0"/>
                  <a:t> может быть равен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2</m:t>
                    </m:r>
                    <m:r>
                      <a:rPr lang="en-US" sz="26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26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ru-RU" sz="2600" b="0" dirty="0" smtClean="0"/>
                  <a:t>, где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/>
                      </a:rPr>
                      <m:t>𝑀</m:t>
                    </m:r>
                    <m:r>
                      <a:rPr lang="en-US" sz="26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b="0" dirty="0" smtClean="0"/>
                  <a:t>– </a:t>
                </a:r>
                <a:r>
                  <a:rPr lang="ru-RU" sz="2600" b="0" dirty="0" smtClean="0"/>
                  <a:t>размер старой таблицы. Если размер таблицы должен быть простым, то следует использовать простое число близкое к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/>
                      </a:rPr>
                      <m:t>2</m:t>
                    </m:r>
                    <m:r>
                      <a:rPr lang="en-US" sz="26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2600" b="0" i="1">
                        <a:latin typeface="Cambria Math"/>
                      </a:rPr>
                      <m:t>𝑀</m:t>
                    </m:r>
                  </m:oMath>
                </a14:m>
                <a:r>
                  <a:rPr lang="en-US" sz="2600" b="0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600" b="0" dirty="0" err="1" smtClean="0"/>
                  <a:t>Проитерировать</a:t>
                </a:r>
                <a:r>
                  <a:rPr lang="ru-RU" sz="2600" b="0" dirty="0" smtClean="0"/>
                  <a:t> старую таблицу. Каждый ключ старой таблицы перенести в новую. Для добавления в новую таблицу надо использовать другую хеш-функцию, возвращающую значения от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600" b="0" dirty="0" smtClean="0"/>
                  <a:t> </a:t>
                </a:r>
                <a:r>
                  <a:rPr lang="ru-RU" sz="2600" b="0" dirty="0" smtClean="0"/>
                  <a:t>до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600" b="0" i="1">
                            <a:latin typeface="Cambria Math"/>
                          </a:rPr>
                          <m:t>𝑀</m:t>
                        </m:r>
                      </m:e>
                    </m:acc>
                    <m:r>
                      <a:rPr lang="en-US" sz="2600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600" b="0" dirty="0" smtClean="0"/>
                  <a:t>.</a:t>
                </a:r>
                <a:endParaRPr lang="ru-RU" sz="26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 r="-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55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Хеширование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0" dirty="0" smtClean="0"/>
              <a:t>Хеширование выполняется в два этапа: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Вычисление хеш-функции, которая преобразует ключ поиска в индекс.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b="0" dirty="0" smtClean="0"/>
              <a:t>Разрешение конфликтов, т.к. два и более различных ключа могут преобразовываться в один и тот же индекс массива.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Динамическая хеш-таблица.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dirty="0" smtClean="0"/>
                  <a:t>Когда выполнять </a:t>
                </a:r>
                <a:r>
                  <a:rPr lang="ru-RU" sz="2600" dirty="0" err="1" smtClean="0"/>
                  <a:t>перехеширование</a:t>
                </a:r>
                <a:r>
                  <a:rPr lang="ru-RU" sz="2600" dirty="0" smtClean="0"/>
                  <a:t>?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Для разных хеш-таблиц следует использовать разные стратегии.</a:t>
                </a:r>
              </a:p>
              <a:p>
                <a:pPr marL="0" indent="0">
                  <a:buNone/>
                </a:pPr>
                <a:r>
                  <a:rPr lang="ru-RU" sz="2600" b="0" u="sng" dirty="0" smtClean="0"/>
                  <a:t>Для хеш-таблиц, реализованных методом цепочек</a:t>
                </a:r>
                <a:r>
                  <a:rPr lang="ru-RU" sz="2600" b="0" dirty="0"/>
                  <a:t>:</a:t>
                </a:r>
                <a:endParaRPr lang="ru-RU" sz="2600" b="0" dirty="0" smtClean="0"/>
              </a:p>
              <a:p>
                <a:pPr marL="0" indent="0">
                  <a:buNone/>
                </a:pPr>
                <a:r>
                  <a:rPr lang="ru-RU" sz="2600" b="0" dirty="0" smtClean="0"/>
                  <a:t>Например, когда коэффициент заполнения </a:t>
                </a:r>
                <a14:m>
                  <m:oMath xmlns:m="http://schemas.openxmlformats.org/officeDocument/2006/math">
                    <m:r>
                      <a:rPr lang="ru-RU" sz="2600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sz="2600" b="0" dirty="0" smtClean="0"/>
                  <a:t> </a:t>
                </a:r>
                <a:r>
                  <a:rPr lang="ru-RU" sz="2600" b="0" dirty="0" smtClean="0"/>
                  <a:t>достиг 1.</a:t>
                </a:r>
              </a:p>
              <a:p>
                <a:pPr marL="0" indent="0">
                  <a:buNone/>
                </a:pPr>
                <a:r>
                  <a:rPr lang="ru-RU" sz="2600" b="0" u="sng" dirty="0" smtClean="0"/>
                  <a:t>Для хеш-таблиц, реализованных методом открытой адресации: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Например, когда </a:t>
                </a:r>
                <a14:m>
                  <m:oMath xmlns:m="http://schemas.openxmlformats.org/officeDocument/2006/math">
                    <m:r>
                      <a:rPr lang="ru-RU" sz="2600" b="0" i="1">
                        <a:latin typeface="Cambria Math"/>
                      </a:rPr>
                      <m:t>𝛼</m:t>
                    </m:r>
                  </m:oMath>
                </a14:m>
                <a:r>
                  <a:rPr lang="ru-RU" sz="2600" b="0" dirty="0" smtClean="0"/>
                  <a:t> достиг значения</a:t>
                </a:r>
                <a:r>
                  <a:rPr lang="ru-RU" sz="2600" b="0" dirty="0"/>
                  <a:t> </a:t>
                </a:r>
                <a:r>
                  <a:rPr lang="en-US" sz="2600" b="0" dirty="0" smtClean="0"/>
                  <a:t>⅔ </a:t>
                </a:r>
                <a:r>
                  <a:rPr lang="ru-RU" sz="2600" b="0" dirty="0" smtClean="0"/>
                  <a:t>или </a:t>
                </a:r>
                <a:r>
                  <a:rPr lang="en-US" sz="2600" b="0" dirty="0" smtClean="0"/>
                  <a:t>¾.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645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Хеш-таблицы</a:t>
            </a:r>
            <a:r>
              <a:rPr lang="en-US" dirty="0" smtClean="0"/>
              <a:t>. </a:t>
            </a:r>
            <a:r>
              <a:rPr lang="ru-RU" dirty="0" smtClean="0"/>
              <a:t>Время работы.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711960"/>
                  </p:ext>
                </p:extLst>
              </p:nvPr>
            </p:nvGraphicFramePr>
            <p:xfrm>
              <a:off x="733646" y="2472070"/>
              <a:ext cx="7719240" cy="30377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847"/>
                    <a:gridCol w="1435395"/>
                    <a:gridCol w="1839433"/>
                    <a:gridCol w="1913860"/>
                    <a:gridCol w="133970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Лучший случай.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В</a:t>
                          </a:r>
                          <a:r>
                            <a:rPr lang="ru-RU" baseline="0" dirty="0" smtClean="0"/>
                            <a:t> среднем</a:t>
                          </a:r>
                          <a:r>
                            <a:rPr lang="en-US" dirty="0" smtClean="0"/>
                            <a:t>.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Метод</a:t>
                          </a:r>
                          <a:r>
                            <a:rPr lang="ru-RU" baseline="0" dirty="0" smtClean="0"/>
                            <a:t> цепочек.</a:t>
                          </a:r>
                          <a:endParaRPr lang="ru-RU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В среднем.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Метод открытой адресации.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Худший случай.</a:t>
                          </a:r>
                          <a:endParaRPr lang="ru-RU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Поиск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Вставка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Удаление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711960"/>
                  </p:ext>
                </p:extLst>
              </p:nvPr>
            </p:nvGraphicFramePr>
            <p:xfrm>
              <a:off x="733646" y="2472070"/>
              <a:ext cx="7719240" cy="30377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847"/>
                    <a:gridCol w="1435395"/>
                    <a:gridCol w="1839433"/>
                    <a:gridCol w="1913860"/>
                    <a:gridCol w="1339705"/>
                  </a:tblGrid>
                  <a:tr h="91440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Лучший </a:t>
                          </a:r>
                          <a:r>
                            <a:rPr lang="ru-RU" dirty="0" smtClean="0"/>
                            <a:t>случай.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В</a:t>
                          </a:r>
                          <a:r>
                            <a:rPr lang="ru-RU" baseline="0" dirty="0" smtClean="0"/>
                            <a:t> среднем</a:t>
                          </a:r>
                          <a:r>
                            <a:rPr lang="en-US" dirty="0" smtClean="0"/>
                            <a:t>.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Метод</a:t>
                          </a:r>
                          <a:r>
                            <a:rPr lang="ru-RU" baseline="0" dirty="0" smtClean="0"/>
                            <a:t> цепочек.</a:t>
                          </a:r>
                          <a:endParaRPr lang="ru-RU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В среднем.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Метод открытой адресации.</a:t>
                          </a:r>
                          <a:endParaRPr lang="ru-RU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Худший </a:t>
                          </a:r>
                          <a:r>
                            <a:rPr lang="ru-RU" dirty="0" smtClean="0"/>
                            <a:t>случай.</a:t>
                          </a:r>
                          <a:endParaRPr lang="ru-RU" dirty="0"/>
                        </a:p>
                      </a:txBody>
                      <a:tcPr anchor="ctr"/>
                    </a:tc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Поиск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2627" t="-133621" r="-35423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2715" t="-133621" r="-17682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33439" t="-133621" r="-7006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5909" t="-133621" b="-200000"/>
                          </a:stretch>
                        </a:blipFill>
                      </a:tcPr>
                    </a:tc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Вставка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2627" t="-233621" r="-35423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2715" t="-233621" r="-17682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33439" t="-233621" r="-7006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5909" t="-233621" b="-100000"/>
                          </a:stretch>
                        </a:blipFill>
                      </a:tcPr>
                    </a:tc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Удаление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2627" t="-333621" r="-3542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2715" t="-333621" r="-176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33439" t="-333621" r="-70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5909" t="-3336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174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07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u="sng" dirty="0" smtClean="0"/>
                  <a:t>Определение.</a:t>
                </a:r>
                <a:r>
                  <a:rPr lang="ru-RU" sz="2600" dirty="0" smtClean="0"/>
                  <a:t> Хеш-функция </a:t>
                </a:r>
                <a:r>
                  <a:rPr lang="ru-RU" sz="2600" b="0" dirty="0" smtClean="0"/>
                  <a:t>–</a:t>
                </a:r>
                <a:r>
                  <a:rPr lang="ru-RU" sz="2600" dirty="0" smtClean="0"/>
                  <a:t> </a:t>
                </a:r>
                <a:r>
                  <a:rPr lang="ru-RU" sz="2400" b="0" dirty="0" smtClean="0"/>
                  <a:t>преобразование </a:t>
                </a:r>
                <a:r>
                  <a:rPr lang="ru-RU" sz="2400" b="0" dirty="0"/>
                  <a:t>по детерминированному алгоритму входного массива данных произвольной </a:t>
                </a:r>
                <a:r>
                  <a:rPr lang="ru-RU" sz="2400" b="0" dirty="0" smtClean="0"/>
                  <a:t>длины (один ключ) </a:t>
                </a:r>
                <a:r>
                  <a:rPr lang="ru-RU" sz="2400" b="0" dirty="0"/>
                  <a:t>в </a:t>
                </a:r>
                <a:r>
                  <a:rPr lang="ru-RU" sz="2400" b="0" dirty="0" smtClean="0"/>
                  <a:t>выходную битовую</a:t>
                </a:r>
                <a:r>
                  <a:rPr lang="ru-RU" sz="2400" b="0" dirty="0"/>
                  <a:t> строку фиксированной </a:t>
                </a:r>
                <a:r>
                  <a:rPr lang="ru-RU" sz="2400" b="0" dirty="0" smtClean="0"/>
                  <a:t>длины (значение)</a:t>
                </a:r>
                <a:r>
                  <a:rPr lang="ru-RU" sz="260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Результат вычисления </a:t>
                </a:r>
                <a:r>
                  <a:rPr lang="ru-RU" sz="2600" b="0" dirty="0" err="1" smtClean="0"/>
                  <a:t>хеш-фукнции</a:t>
                </a:r>
                <a:r>
                  <a:rPr lang="ru-RU" sz="2600" b="0" dirty="0" smtClean="0"/>
                  <a:t> называют «</a:t>
                </a:r>
                <a:r>
                  <a:rPr lang="ru-RU" sz="2600" b="0" dirty="0" err="1" smtClean="0"/>
                  <a:t>хешем</a:t>
                </a:r>
                <a:r>
                  <a:rPr lang="ru-RU" sz="2600" b="0" dirty="0" smtClean="0"/>
                  <a:t>».</a:t>
                </a:r>
              </a:p>
              <a:p>
                <a:pPr marL="0" indent="0">
                  <a:buNone/>
                </a:pPr>
                <a:r>
                  <a:rPr lang="ru-RU" sz="2600" u="sng" dirty="0" smtClean="0"/>
                  <a:t>Определение</a:t>
                </a:r>
                <a:r>
                  <a:rPr lang="ru-RU" sz="2600" u="sng" dirty="0"/>
                  <a:t>.</a:t>
                </a:r>
                <a:r>
                  <a:rPr lang="ru-RU" sz="2600" b="0" dirty="0"/>
                  <a:t> </a:t>
                </a:r>
                <a:r>
                  <a:rPr lang="ru-RU" sz="2600" dirty="0"/>
                  <a:t>Коллизией</a:t>
                </a:r>
                <a:r>
                  <a:rPr lang="ru-RU" sz="2600" b="0" dirty="0"/>
                  <a:t> хеш-функции </a:t>
                </a:r>
                <a:r>
                  <a:rPr lang="en-US" sz="2600" b="0" dirty="0" smtClean="0"/>
                  <a:t>H</a:t>
                </a:r>
                <a:r>
                  <a:rPr lang="ru-RU" sz="2600" b="0" dirty="0" smtClean="0"/>
                  <a:t> </a:t>
                </a:r>
                <a:r>
                  <a:rPr lang="ru-RU" sz="2600" b="0" dirty="0"/>
                  <a:t>называется два различных входных блока данных </a:t>
                </a:r>
                <a:r>
                  <a:rPr lang="en-US" sz="2600" b="0" dirty="0" smtClean="0"/>
                  <a:t>X</a:t>
                </a:r>
                <a:r>
                  <a:rPr lang="ru-RU" sz="2600" b="0" dirty="0" smtClean="0"/>
                  <a:t> </a:t>
                </a:r>
                <a:r>
                  <a:rPr lang="ru-RU" sz="2600" b="0" dirty="0"/>
                  <a:t>и </a:t>
                </a:r>
                <a:r>
                  <a:rPr lang="en-US" sz="2600" b="0" dirty="0" smtClean="0"/>
                  <a:t>Y</a:t>
                </a:r>
                <a:r>
                  <a:rPr lang="ru-RU" sz="2600" b="0" dirty="0" smtClean="0"/>
                  <a:t> </a:t>
                </a:r>
                <a:r>
                  <a:rPr lang="ru-RU" sz="2600" b="0" dirty="0"/>
                  <a:t>таких, </a:t>
                </a:r>
                <a:r>
                  <a:rPr lang="ru-RU" sz="2600" b="0" dirty="0" smtClean="0"/>
                  <a:t>что</a:t>
                </a:r>
                <a:r>
                  <a:rPr lang="en-US" sz="2600" b="0" dirty="0" smtClean="0"/>
                  <a:t/>
                </a:r>
                <a:br>
                  <a:rPr lang="en-US" sz="2600" b="0" dirty="0" smtClean="0"/>
                </a:b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r>
                      <a:rPr lang="en-US" sz="26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600" b="0" dirty="0" smtClean="0"/>
                  <a:t>.</a:t>
                </a:r>
              </a:p>
              <a:p>
                <a:pPr marL="0" indent="0">
                  <a:buNone/>
                </a:pPr>
                <a:endParaRPr lang="ru-RU" sz="26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0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b="0" dirty="0" smtClean="0"/>
                  <a:t>Будем считать, что количество ключей = </a:t>
                </a:r>
                <a:r>
                  <a:rPr lang="en-US" sz="2600" b="0" dirty="0" smtClean="0"/>
                  <a:t>K</a:t>
                </a:r>
                <a:r>
                  <a:rPr lang="ru-RU" sz="2600" b="0" dirty="0" smtClean="0"/>
                  <a:t>, а количество возможных значений хеш-функции не больше </a:t>
                </a:r>
                <a:r>
                  <a:rPr lang="en-US" sz="2600" b="0" dirty="0" smtClean="0"/>
                  <a:t>M </a:t>
                </a:r>
                <a:r>
                  <a:rPr lang="ru-RU" sz="2600" b="0" dirty="0" smtClean="0"/>
                  <a:t>и для любого ключа </a:t>
                </a:r>
                <a:r>
                  <a:rPr lang="en-US" sz="2600" b="0" dirty="0" smtClean="0"/>
                  <a:t>k:</a:t>
                </a:r>
                <a:r>
                  <a:rPr lang="ru-RU" sz="2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0</m:t>
                    </m:r>
                    <m:r>
                      <a:rPr lang="en-US" sz="26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6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600" b="0" i="1" smtClean="0">
                        <a:latin typeface="Cambria Math"/>
                      </a:rPr>
                      <m:t>&lt;</m:t>
                    </m:r>
                    <m:r>
                      <a:rPr lang="en-US" sz="26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6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600" dirty="0" smtClean="0"/>
                  <a:t>Важно! </a:t>
                </a:r>
                <a:r>
                  <a:rPr lang="ru-RU" sz="2600" b="0" dirty="0" smtClean="0"/>
                  <a:t>Хорошая хеш-функция должна:</a:t>
                </a:r>
                <a:br>
                  <a:rPr lang="ru-RU" sz="2600" b="0" dirty="0" smtClean="0"/>
                </a:br>
                <a:r>
                  <a:rPr lang="ru-RU" sz="2600" b="0" dirty="0" smtClean="0"/>
                  <a:t>1. Быстро вычисляться.</a:t>
                </a:r>
                <a:br>
                  <a:rPr lang="ru-RU" sz="2600" b="0" dirty="0" smtClean="0"/>
                </a:br>
                <a:r>
                  <a:rPr lang="ru-RU" sz="2600" b="0" dirty="0" smtClean="0"/>
                  <a:t>2. Минимизировать количество коллизий.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Для минимизации количества коллизий желательно, чтобы хеш-функция хорошо перемешивала значения.</a:t>
                </a:r>
              </a:p>
              <a:p>
                <a:pPr marL="0" indent="0">
                  <a:buNone/>
                </a:pPr>
                <a:r>
                  <a:rPr lang="en-US" sz="2600" b="0" dirty="0" smtClean="0"/>
                  <a:t>HASH = </a:t>
                </a:r>
                <a:r>
                  <a:rPr lang="ru-RU" sz="2600" b="0" dirty="0" smtClean="0"/>
                  <a:t>рубить, перемешивать.</a:t>
                </a:r>
                <a:endParaRPr lang="ru-RU" sz="26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0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u="sng" dirty="0" smtClean="0"/>
              <a:t>Пример плохой хеш-функции.</a:t>
            </a:r>
          </a:p>
          <a:p>
            <a:pPr marL="0" indent="0">
              <a:buNone/>
            </a:pPr>
            <a:r>
              <a:rPr lang="en-US" sz="2600" b="0" dirty="0" smtClean="0"/>
              <a:t>h(k) = [</a:t>
            </a:r>
            <a:r>
              <a:rPr lang="ru-RU" sz="2600" b="0" dirty="0" smtClean="0"/>
              <a:t>последние </a:t>
            </a:r>
            <a:r>
              <a:rPr lang="en-US" sz="2600" b="0" dirty="0"/>
              <a:t>[</a:t>
            </a:r>
            <a:r>
              <a:rPr lang="ru-RU" sz="2600" b="0" dirty="0" smtClean="0"/>
              <a:t>три</a:t>
            </a:r>
            <a:r>
              <a:rPr lang="en-US" sz="2600" b="0" dirty="0" smtClean="0"/>
              <a:t>]</a:t>
            </a:r>
            <a:r>
              <a:rPr lang="ru-RU" sz="2600" b="0" dirty="0" smtClean="0"/>
              <a:t> цифры </a:t>
            </a:r>
            <a:r>
              <a:rPr lang="en-US" sz="2600" b="0" dirty="0" smtClean="0"/>
              <a:t>k] = k % 1000.</a:t>
            </a:r>
          </a:p>
          <a:p>
            <a:pPr marL="0" indent="0">
              <a:buNone/>
            </a:pPr>
            <a:r>
              <a:rPr lang="ru-RU" sz="2600" b="0" dirty="0" smtClean="0"/>
              <a:t>Такая хеш-функция порождает много коллизий, если множество ключей – цены.</a:t>
            </a:r>
            <a:endParaRPr lang="en-US" sz="2600" b="0" dirty="0" smtClean="0"/>
          </a:p>
          <a:p>
            <a:pPr marL="0" indent="0">
              <a:buNone/>
            </a:pPr>
            <a:r>
              <a:rPr lang="ru-RU" sz="2600" b="0" dirty="0" smtClean="0"/>
              <a:t>Частые значения:</a:t>
            </a:r>
            <a:r>
              <a:rPr lang="en-US" sz="2600" b="0" dirty="0" smtClean="0"/>
              <a:t/>
            </a:r>
            <a:br>
              <a:rPr lang="en-US" sz="2600" b="0" dirty="0" smtClean="0"/>
            </a:br>
            <a:r>
              <a:rPr lang="ru-RU" sz="2600" b="0" dirty="0" smtClean="0"/>
              <a:t>00</a:t>
            </a:r>
            <a:r>
              <a:rPr lang="en-US" sz="2600" b="0" dirty="0" smtClean="0"/>
              <a:t>0, 500, 999, </a:t>
            </a:r>
            <a:r>
              <a:rPr lang="ru-RU" sz="2600" b="0" dirty="0" smtClean="0"/>
              <a:t>998, </a:t>
            </a:r>
            <a:r>
              <a:rPr lang="en-US" sz="2600" b="0" dirty="0" smtClean="0"/>
              <a:t>990, 900.</a:t>
            </a:r>
            <a:endParaRPr lang="ru-RU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7</a:t>
            </a:fld>
            <a:endParaRPr lang="ru-RU"/>
          </a:p>
        </p:txBody>
      </p:sp>
      <p:pic>
        <p:nvPicPr>
          <p:cNvPr id="1028" name="Picture 4" descr="http://bm.img.com.ua/img/prikol/images/large/5/9/132595_2222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66" y="3138747"/>
            <a:ext cx="2479830" cy="30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6" y="4502352"/>
            <a:ext cx="2665843" cy="2026040"/>
          </a:xfrm>
          <a:prstGeom prst="rect">
            <a:avLst/>
          </a:prstGeom>
        </p:spPr>
      </p:pic>
      <p:pic>
        <p:nvPicPr>
          <p:cNvPr id="1030" name="Picture 6" descr="http://vasi.net/uploads/podbor/cennici1/thumbs/3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92" y="4502351"/>
            <a:ext cx="2614244" cy="202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7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</a:t>
            </a:r>
            <a:r>
              <a:rPr lang="ru-RU" dirty="0"/>
              <a:t>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u="sng" dirty="0" smtClean="0"/>
                  <a:t>Методы деления.</a:t>
                </a:r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r>
                      <a:rPr lang="en-US" sz="2600" b="0" i="1" smtClean="0">
                        <a:latin typeface="Cambria Math"/>
                      </a:rPr>
                      <m:t>𝑘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/>
                      </a:rPr>
                      <m:t>mod</m:t>
                    </m:r>
                    <m:r>
                      <a:rPr lang="en-US" sz="2600" b="0" i="1" smtClean="0">
                        <a:latin typeface="Cambria Math"/>
                      </a:rPr>
                      <m:t> </m:t>
                    </m:r>
                    <m:r>
                      <a:rPr lang="en-US" sz="26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600" b="0" i="1" dirty="0" smtClean="0"/>
                  <a:t>.</a:t>
                </a:r>
                <a:endParaRPr lang="ru-RU" sz="2600" b="0" i="1" dirty="0" smtClean="0"/>
              </a:p>
              <a:p>
                <a:pPr marL="0" indent="0">
                  <a:buNone/>
                </a:pPr>
                <a:r>
                  <a:rPr lang="en-US" sz="2600" b="0" dirty="0"/>
                  <a:t>M </a:t>
                </a:r>
                <a:r>
                  <a:rPr lang="ru-RU" sz="2600" b="0" dirty="0"/>
                  <a:t>определяет размер диапазона значений: </a:t>
                </a:r>
                <a:r>
                  <a:rPr lang="en-US" sz="2600" b="0" dirty="0"/>
                  <a:t>[0, .. , M–1].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Важно правильно выбрать </a:t>
                </a:r>
                <a:r>
                  <a:rPr lang="en-US" sz="2600" b="0" dirty="0" smtClean="0"/>
                  <a:t>M.</a:t>
                </a:r>
                <a:r>
                  <a:rPr lang="ru-RU" sz="2600" b="0" dirty="0" smtClean="0"/>
                  <a:t/>
                </a:r>
                <a:br>
                  <a:rPr lang="ru-RU" sz="2600" b="0" dirty="0" smtClean="0"/>
                </a:br>
                <a:r>
                  <a:rPr lang="ru-RU" sz="2600" b="0" dirty="0" smtClean="0"/>
                  <a:t>Нельзя брать в качестве </a:t>
                </a:r>
                <a:r>
                  <a:rPr lang="en-US" sz="2600" b="0" dirty="0" smtClean="0"/>
                  <a:t>M </a:t>
                </a:r>
                <a:r>
                  <a:rPr lang="ru-RU" sz="2600" b="0" dirty="0" smtClean="0"/>
                  <a:t>степень двойки, значение хеш-функции в этом случае не зависит от старших байтов.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Нельзя брать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𝑀</m:t>
                    </m:r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latin typeface="Cambria Math"/>
                          </a:rPr>
                          <m:t>8</m:t>
                        </m:r>
                      </m:sup>
                    </m:sSup>
                    <m:r>
                      <a:rPr lang="en-US" sz="2600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ru-RU" sz="2600" b="0" dirty="0" smtClean="0"/>
                  <a:t>, т.к. значение хеш-функции не зависит от перестановки байт.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Обычно в качестве </a:t>
                </a:r>
                <a:r>
                  <a:rPr lang="en-US" sz="2600" b="0" dirty="0" smtClean="0"/>
                  <a:t>M </a:t>
                </a:r>
                <a:r>
                  <a:rPr lang="ru-RU" sz="2600" b="0" dirty="0" smtClean="0"/>
                  <a:t>выбирают простое число, далекое от степеней двойки.</a:t>
                </a:r>
                <a:endParaRPr lang="ru-RU" sz="2600" b="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Хеш-функци</a:t>
            </a:r>
            <a:r>
              <a:rPr lang="ru-RU" dirty="0"/>
              <a:t>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u="sng" dirty="0" smtClean="0"/>
                  <a:t>Методы деления.</a:t>
                </a:r>
              </a:p>
              <a:p>
                <a:r>
                  <a:rPr lang="ru-RU" sz="2600" b="0" dirty="0" smtClean="0"/>
                  <a:t>Деление полиномов</a:t>
                </a:r>
                <a:r>
                  <a:rPr lang="en-US" sz="2600" b="0" dirty="0"/>
                  <a:t> </a:t>
                </a:r>
                <a:r>
                  <a:rPr lang="ru-RU" sz="2600" b="0" dirty="0" smtClean="0"/>
                  <a:t>для составных ключей.</a:t>
                </a:r>
              </a:p>
              <a:p>
                <a:pPr marL="0" indent="0">
                  <a:buNone/>
                </a:pPr>
                <a:r>
                  <a:rPr lang="ru-RU" sz="2600" b="0" dirty="0" smtClean="0"/>
                  <a:t>Каждый ключ </a:t>
                </a:r>
                <a:r>
                  <a:rPr lang="en-US" sz="2600" b="0" dirty="0" smtClean="0"/>
                  <a:t>K </a:t>
                </a:r>
                <a:r>
                  <a:rPr lang="ru-RU" sz="2600" b="0" dirty="0" smtClean="0"/>
                  <a:t>определяется числами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26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b="0" dirty="0" smtClean="0"/>
                  <a:t>. </a:t>
                </a:r>
                <a:r>
                  <a:rPr lang="ru-RU" sz="2600" b="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sz="26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600" b="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600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6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>
                        <a:latin typeface="Cambria Math"/>
                      </a:rPr>
                      <m:t>𝑥</m:t>
                    </m:r>
                    <m:r>
                      <a:rPr lang="en-US" sz="2600" b="0" i="1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US" sz="26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600" b="0" i="1">
                            <a:latin typeface="Cambria Math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600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600" b="0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600" b="0" dirty="0" smtClean="0"/>
                  <a:t>.</a:t>
                </a:r>
                <a:r>
                  <a:rPr lang="ru-RU" sz="2600" b="0" dirty="0" smtClean="0"/>
                  <a:t/>
                </a:r>
                <a:br>
                  <a:rPr lang="ru-RU" sz="2600" b="0" dirty="0" smtClean="0"/>
                </a:br>
                <a:r>
                  <a:rPr lang="ru-RU" sz="2600" b="0" dirty="0" smtClean="0"/>
                  <a:t>Пусть задан полином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𝑥</m:t>
                    </m:r>
                    <m:r>
                      <a:rPr lang="en-US" sz="2600" b="0" i="1" smtClean="0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600" b="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2600" b="0" dirty="0"/>
                  <a:t>О</a:t>
                </a:r>
                <a:r>
                  <a:rPr lang="ru-RU" sz="2600" b="0" dirty="0" smtClean="0"/>
                  <a:t>пределим хеш-функцию следующим образом: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ru-RU" sz="2600" b="0" i="1" smtClean="0">
                          <a:latin typeface="Cambria Math"/>
                        </a:rPr>
                        <m:t>=</m:t>
                      </m:r>
                      <m:r>
                        <a:rPr lang="en-US" sz="2600" b="0" i="1" smtClean="0">
                          <a:latin typeface="Cambria Math"/>
                        </a:rPr>
                        <m:t>𝐾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/>
                        </a:rPr>
                        <m:t>mod</m:t>
                      </m:r>
                      <m:r>
                        <a:rPr lang="en-US" sz="2600" b="0" i="1" smtClean="0">
                          <a:latin typeface="Cambria Math"/>
                        </a:rPr>
                        <m:t> </m:t>
                      </m:r>
                      <m:r>
                        <a:rPr lang="en-US" sz="26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600" b="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600" b="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6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6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600" b="0" i="1">
                          <a:latin typeface="Cambria Math"/>
                        </a:rPr>
                        <m:t>𝑥</m:t>
                      </m:r>
                      <m:r>
                        <a:rPr lang="en-US" sz="2600" b="0" i="1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sz="26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sz="2600" b="0" i="1">
                              <a:latin typeface="Cambria Math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6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sz="2600" b="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6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600" b="0" dirty="0" smtClean="0"/>
              </a:p>
              <a:p>
                <a:pPr marL="0" indent="0">
                  <a:buNone/>
                </a:pPr>
                <a:r>
                  <a:rPr lang="ru-RU" sz="2600" b="0" dirty="0" smtClean="0"/>
                  <a:t>Все коэффициенты в поле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00" b="0" dirty="0" smtClean="0"/>
                  <a:t>, </a:t>
                </a:r>
                <a:r>
                  <a:rPr lang="ru-RU" sz="2600" b="0" dirty="0" smtClean="0"/>
                  <a:t>где </a:t>
                </a:r>
                <a:r>
                  <a:rPr lang="en-US" sz="2600" b="0" dirty="0" smtClean="0"/>
                  <a:t>p</a:t>
                </a:r>
                <a:r>
                  <a:rPr lang="ru-RU" sz="2600" b="0" dirty="0" smtClean="0"/>
                  <a:t> –</a:t>
                </a:r>
                <a:r>
                  <a:rPr lang="en-US" sz="2600" b="0" dirty="0" smtClean="0"/>
                  <a:t> </a:t>
                </a:r>
                <a:r>
                  <a:rPr lang="ru-RU" sz="2600" b="0" dirty="0" smtClean="0"/>
                  <a:t>простое.</a:t>
                </a:r>
                <a:r>
                  <a:rPr lang="en-US" sz="2600" b="0" dirty="0" smtClean="0"/>
                  <a:t> </a:t>
                </a:r>
                <a:r>
                  <a:rPr lang="ru-RU" sz="2600" b="0" dirty="0" smtClean="0"/>
                  <a:t>В алгоритмах </a:t>
                </a:r>
                <a:r>
                  <a:rPr lang="en-US" sz="2600" b="0" dirty="0" smtClean="0"/>
                  <a:t>CRC </a:t>
                </a:r>
                <a:r>
                  <a:rPr lang="ru-RU" sz="2600" b="0" dirty="0" smtClean="0"/>
                  <a:t>используется </a:t>
                </a:r>
                <a:r>
                  <a:rPr lang="en-US" sz="2600" b="0" dirty="0" smtClean="0"/>
                  <a:t>p = 2.</a:t>
                </a:r>
                <a:endParaRPr lang="ru-RU" sz="26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5" t="-11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7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l">
  <a:themeElements>
    <a:clrScheme name="Другая 5">
      <a:dk1>
        <a:sysClr val="windowText" lastClr="000000"/>
      </a:dk1>
      <a:lt1>
        <a:sysClr val="window" lastClr="FFFFFF"/>
      </a:lt1>
      <a:dk2>
        <a:srgbClr val="333333"/>
      </a:dk2>
      <a:lt2>
        <a:srgbClr val="EAEAEA"/>
      </a:lt2>
      <a:accent1>
        <a:srgbClr val="5F5F5F"/>
      </a:accent1>
      <a:accent2>
        <a:srgbClr val="808080"/>
      </a:accent2>
      <a:accent3>
        <a:srgbClr val="F5F5F5"/>
      </a:accent3>
      <a:accent4>
        <a:srgbClr val="DCDCDC"/>
      </a:accent4>
      <a:accent5>
        <a:srgbClr val="FFFFCC"/>
      </a:accent5>
      <a:accent6>
        <a:srgbClr val="1F497D"/>
      </a:accent6>
      <a:hlink>
        <a:srgbClr val="0000FF"/>
      </a:hlink>
      <a:folHlink>
        <a:srgbClr val="800080"/>
      </a:folHlink>
    </a:clrScheme>
    <a:fontScheme name="Другая 1">
      <a:majorFont>
        <a:latin typeface="PF Isotext Pro"/>
        <a:ea typeface=""/>
        <a:cs typeface=""/>
      </a:majorFont>
      <a:minorFont>
        <a:latin typeface="PF Isotex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5588</TotalTime>
  <Words>2622</Words>
  <Application>Microsoft Office PowerPoint</Application>
  <PresentationFormat>On-screen Show (4:3)</PresentationFormat>
  <Paragraphs>329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Myriad Pro</vt:lpstr>
      <vt:lpstr>PF Isotext Pro</vt:lpstr>
      <vt:lpstr>Consolas</vt:lpstr>
      <vt:lpstr>Calibri</vt:lpstr>
      <vt:lpstr>Wingdings</vt:lpstr>
      <vt:lpstr>Cambria Math</vt:lpstr>
      <vt:lpstr>Mail</vt:lpstr>
      <vt:lpstr>Лекция 5. Хеш-таблицы.</vt:lpstr>
      <vt:lpstr>План лекции «Хеш-таблицы»</vt:lpstr>
      <vt:lpstr>Хеширование</vt:lpstr>
      <vt:lpstr>Хеширование</vt:lpstr>
      <vt:lpstr>Хеш-функции</vt:lpstr>
      <vt:lpstr>Хеш-функции</vt:lpstr>
      <vt:lpstr>Хеш-функции</vt:lpstr>
      <vt:lpstr>Хеш-функции</vt:lpstr>
      <vt:lpstr>Хеш-функции</vt:lpstr>
      <vt:lpstr>Хеш-функции</vt:lpstr>
      <vt:lpstr>Хеш-функции</vt:lpstr>
      <vt:lpstr>Хеш-функции строки</vt:lpstr>
      <vt:lpstr>Хеш-функции строки</vt:lpstr>
      <vt:lpstr>Хеш-функции строки</vt:lpstr>
      <vt:lpstr>Хеш-функция строки</vt:lpstr>
      <vt:lpstr>Другие хеш-функции</vt:lpstr>
      <vt:lpstr>Хеш-таблицы</vt:lpstr>
      <vt:lpstr>Хеш-таблицы</vt:lpstr>
      <vt:lpstr>Хеш-таблицы. Метод цепочек.</vt:lpstr>
      <vt:lpstr>Хеш-таблицы. Метод цепочек.</vt:lpstr>
      <vt:lpstr>Хеш-таблицы. Метод цепочек.</vt:lpstr>
      <vt:lpstr>Хеш-таблицы. Метод цепочек.</vt:lpstr>
      <vt:lpstr>Хеш-таблицы. Метод цепочек.</vt:lpstr>
      <vt:lpstr>Хеш-таблицы. Метод цепочек.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Хеш-таблицы. Открытая адресация.</vt:lpstr>
      <vt:lpstr>Динамическая хеш-таблица.</vt:lpstr>
      <vt:lpstr>Динамическая хеш-таблица.</vt:lpstr>
      <vt:lpstr>Динамическая хеш-таблица.</vt:lpstr>
      <vt:lpstr>Хеш-таблицы. Время работы.</vt:lpstr>
      <vt:lpstr>Вопросы?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Stepan_M@abbyy.com</dc:creator>
  <cp:lastModifiedBy>Stepan Matskevich</cp:lastModifiedBy>
  <cp:revision>224</cp:revision>
  <dcterms:created xsi:type="dcterms:W3CDTF">2013-08-30T14:07:33Z</dcterms:created>
  <dcterms:modified xsi:type="dcterms:W3CDTF">2014-05-14T20:18:39Z</dcterms:modified>
</cp:coreProperties>
</file>